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73934" y="2174240"/>
            <a:ext cx="459613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42210" y="3811270"/>
            <a:ext cx="4259579" cy="1697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5664" y="217170"/>
            <a:ext cx="7392670" cy="1202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494790"/>
            <a:ext cx="7766684" cy="1738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google.co.z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oronto.ac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Internet</a:t>
            </a:r>
            <a:r>
              <a:rPr spc="-35" dirty="0"/>
              <a:t> </a:t>
            </a:r>
            <a:r>
              <a:rPr spc="-5" dirty="0"/>
              <a:t>Searching</a:t>
            </a:r>
          </a:p>
        </p:txBody>
      </p:sp>
      <p:sp>
        <p:nvSpPr>
          <p:cNvPr id="4" name="object 4"/>
          <p:cNvSpPr/>
          <p:nvPr/>
        </p:nvSpPr>
        <p:spPr>
          <a:xfrm>
            <a:off x="6228079" y="0"/>
            <a:ext cx="2731770" cy="2277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459" y="0"/>
            <a:ext cx="2731770" cy="2277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04210" y="0"/>
            <a:ext cx="2731769" cy="2277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467359"/>
            <a:ext cx="3379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Terminology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343140" cy="299466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  <a:tab pos="2075180" algn="l"/>
              </a:tabLst>
            </a:pPr>
            <a:r>
              <a:rPr sz="3200" b="1" dirty="0">
                <a:latin typeface="Arial"/>
                <a:cs typeface="Arial"/>
              </a:rPr>
              <a:t>URL </a:t>
            </a:r>
            <a:r>
              <a:rPr sz="3200" dirty="0">
                <a:latin typeface="Arial"/>
                <a:cs typeface="Arial"/>
              </a:rPr>
              <a:t>each </a:t>
            </a:r>
            <a:r>
              <a:rPr sz="3200" spc="5" dirty="0">
                <a:latin typeface="Arial"/>
                <a:cs typeface="Arial"/>
              </a:rPr>
              <a:t>Web </a:t>
            </a:r>
            <a:r>
              <a:rPr sz="3200" dirty="0">
                <a:latin typeface="Arial"/>
                <a:cs typeface="Arial"/>
              </a:rPr>
              <a:t>page has a unique  address </a:t>
            </a:r>
            <a:r>
              <a:rPr sz="3200" spc="-5" dirty="0">
                <a:latin typeface="Arial"/>
                <a:cs typeface="Arial"/>
              </a:rPr>
              <a:t>called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niform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esource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ocator.	You can </a:t>
            </a:r>
            <a:r>
              <a:rPr sz="3200" spc="-5" dirty="0">
                <a:latin typeface="Arial"/>
                <a:cs typeface="Arial"/>
              </a:rPr>
              <a:t>instantly </a:t>
            </a:r>
            <a:r>
              <a:rPr sz="3200" dirty="0">
                <a:latin typeface="Arial"/>
                <a:cs typeface="Arial"/>
              </a:rPr>
              <a:t>display any  Web page </a:t>
            </a: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you know </a:t>
            </a:r>
            <a:r>
              <a:rPr sz="3200" spc="-5" dirty="0">
                <a:latin typeface="Arial"/>
                <a:cs typeface="Arial"/>
              </a:rPr>
              <a:t>its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URL</a:t>
            </a:r>
            <a:endParaRPr sz="3200">
              <a:latin typeface="Arial"/>
              <a:cs typeface="Arial"/>
            </a:endParaRPr>
          </a:p>
          <a:p>
            <a:pPr marL="2044700" lvl="1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2044064" algn="l"/>
                <a:tab pos="2044700" algn="l"/>
              </a:tabLst>
            </a:pPr>
            <a:r>
              <a:rPr sz="3200" dirty="0">
                <a:solidFill>
                  <a:srgbClr val="009898"/>
                </a:solidFill>
                <a:latin typeface="Arial"/>
                <a:cs typeface="Arial"/>
                <a:hlinkClick r:id="rId2"/>
              </a:rPr>
              <a:t>http://www.google.co.za</a:t>
            </a:r>
            <a:endParaRPr sz="3200">
              <a:latin typeface="Arial"/>
              <a:cs typeface="Arial"/>
            </a:endParaRPr>
          </a:p>
          <a:p>
            <a:pPr marL="2147570" lvl="2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2146935" algn="l"/>
                <a:tab pos="2147570" algn="l"/>
              </a:tabLst>
            </a:pPr>
            <a:r>
              <a:rPr sz="3200" dirty="0">
                <a:solidFill>
                  <a:srgbClr val="009898"/>
                </a:solidFill>
                <a:latin typeface="Arial"/>
                <a:cs typeface="Arial"/>
                <a:hlinkClick r:id="rId3"/>
              </a:rPr>
              <a:t>http://www.google.com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467359"/>
            <a:ext cx="3379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Terminology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7810"/>
            <a:ext cx="8001634" cy="270891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Beware of Stealth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URLs</a:t>
            </a:r>
            <a:endParaRPr sz="3200">
              <a:latin typeface="Arial"/>
              <a:cs typeface="Arial"/>
            </a:endParaRPr>
          </a:p>
          <a:p>
            <a:pPr marL="355600" marR="758825" indent="-342900">
              <a:lnSpc>
                <a:spcPts val="359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Adult </a:t>
            </a:r>
            <a:r>
              <a:rPr sz="3200" spc="5" dirty="0">
                <a:latin typeface="Arial"/>
                <a:cs typeface="Arial"/>
              </a:rPr>
              <a:t>Web </a:t>
            </a:r>
            <a:r>
              <a:rPr sz="3200" spc="-5" dirty="0">
                <a:latin typeface="Arial"/>
                <a:cs typeface="Arial"/>
              </a:rPr>
              <a:t>sites </a:t>
            </a:r>
            <a:r>
              <a:rPr sz="3200" dirty="0">
                <a:latin typeface="Arial"/>
                <a:cs typeface="Arial"/>
              </a:rPr>
              <a:t>adopt </a:t>
            </a:r>
            <a:r>
              <a:rPr sz="3200" b="1" dirty="0">
                <a:latin typeface="Arial"/>
                <a:cs typeface="Arial"/>
              </a:rPr>
              <a:t>URLs </a:t>
            </a:r>
            <a:r>
              <a:rPr sz="3200" spc="-5" dirty="0">
                <a:latin typeface="Arial"/>
                <a:cs typeface="Arial"/>
              </a:rPr>
              <a:t>similar </a:t>
            </a:r>
            <a:r>
              <a:rPr sz="3200" dirty="0">
                <a:latin typeface="Arial"/>
                <a:cs typeface="Arial"/>
              </a:rPr>
              <a:t>to  popular Web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sites.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Entice children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access these Web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sites.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E.g. Nintendo, </a:t>
            </a:r>
            <a:r>
              <a:rPr sz="3200" spc="-5" dirty="0">
                <a:latin typeface="Arial"/>
                <a:cs typeface="Arial"/>
              </a:rPr>
              <a:t>Barbie, White </a:t>
            </a:r>
            <a:r>
              <a:rPr sz="3200" dirty="0">
                <a:latin typeface="Arial"/>
                <a:cs typeface="Arial"/>
              </a:rPr>
              <a:t>House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8010" y="467359"/>
            <a:ext cx="54292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2445" algn="l"/>
              </a:tabLst>
            </a:pPr>
            <a:r>
              <a:rPr sz="4400" spc="-5" dirty="0"/>
              <a:t>Types	</a:t>
            </a:r>
            <a:r>
              <a:rPr sz="4400" dirty="0"/>
              <a:t>of </a:t>
            </a:r>
            <a:r>
              <a:rPr sz="4400" spc="-5" dirty="0"/>
              <a:t>Web</a:t>
            </a:r>
            <a:r>
              <a:rPr sz="4400" spc="-70" dirty="0"/>
              <a:t> </a:t>
            </a:r>
            <a:r>
              <a:rPr sz="4400" spc="-5" dirty="0"/>
              <a:t>pages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56639" y="1583690"/>
            <a:ext cx="70326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4635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4000" spc="-5" dirty="0">
                <a:latin typeface="Arial"/>
                <a:cs typeface="Arial"/>
              </a:rPr>
              <a:t>Six basic types of Web pages</a:t>
            </a:r>
            <a:endParaRPr sz="4000">
              <a:latin typeface="Arial"/>
              <a:cs typeface="Arial"/>
            </a:endParaRPr>
          </a:p>
          <a:p>
            <a:pPr marL="3092450">
              <a:lnSpc>
                <a:spcPts val="4635"/>
              </a:lnSpc>
            </a:pPr>
            <a:r>
              <a:rPr sz="4000" dirty="0">
                <a:latin typeface="Arial"/>
                <a:cs typeface="Arial"/>
              </a:rPr>
              <a:t>exist: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5829" y="3068320"/>
            <a:ext cx="4067810" cy="322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9289" y="217170"/>
            <a:ext cx="52660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Advocacy </a:t>
            </a:r>
            <a:r>
              <a:rPr spc="-5" dirty="0"/>
              <a:t>Web</a:t>
            </a:r>
            <a:r>
              <a:rPr spc="-55" dirty="0"/>
              <a:t> </a:t>
            </a:r>
            <a:r>
              <a:rPr spc="-10" dirty="0"/>
              <a:t>Pages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733030" cy="410845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Contains content that describes a cause,  opinion or </a:t>
            </a:r>
            <a:r>
              <a:rPr sz="3200" spc="-5" dirty="0">
                <a:latin typeface="Arial"/>
                <a:cs typeface="Arial"/>
              </a:rPr>
              <a:t>idea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view of </a:t>
            </a:r>
            <a:r>
              <a:rPr sz="3200" dirty="0">
                <a:latin typeface="Arial"/>
                <a:cs typeface="Arial"/>
              </a:rPr>
              <a:t>an  </a:t>
            </a:r>
            <a:r>
              <a:rPr sz="3200" spc="-5" dirty="0">
                <a:latin typeface="Arial"/>
                <a:cs typeface="Arial"/>
              </a:rPr>
              <a:t>organization.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550">
              <a:latin typeface="Arial"/>
              <a:cs typeface="Arial"/>
            </a:endParaRPr>
          </a:p>
          <a:p>
            <a:pPr marL="355600" marR="74295" indent="-342900">
              <a:lnSpc>
                <a:spcPts val="3579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purpose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to convince the reader of  </a:t>
            </a:r>
            <a:r>
              <a:rPr sz="3200" spc="-5" dirty="0">
                <a:latin typeface="Arial"/>
                <a:cs typeface="Arial"/>
              </a:rPr>
              <a:t>the validity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cause, </a:t>
            </a: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or</a:t>
            </a:r>
            <a:r>
              <a:rPr sz="3200" spc="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idea.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Greenpeace,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SPCA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1695857"/>
            <a:ext cx="583565" cy="494665"/>
            <a:chOff x="246787" y="1695857"/>
            <a:chExt cx="583565" cy="494665"/>
          </a:xfrm>
        </p:grpSpPr>
        <p:sp>
          <p:nvSpPr>
            <p:cNvPr id="5" name="object 5"/>
            <p:cNvSpPr/>
            <p:nvPr/>
          </p:nvSpPr>
          <p:spPr>
            <a:xfrm>
              <a:off x="251460" y="170053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3220"/>
                  </a:lnTo>
                  <a:lnTo>
                    <a:pt x="430530" y="363220"/>
                  </a:lnTo>
                  <a:lnTo>
                    <a:pt x="430530" y="485140"/>
                  </a:lnTo>
                  <a:lnTo>
                    <a:pt x="57404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170053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70"/>
                  </a:lnTo>
                  <a:lnTo>
                    <a:pt x="430530" y="485140"/>
                  </a:lnTo>
                  <a:lnTo>
                    <a:pt x="430530" y="363220"/>
                  </a:lnTo>
                  <a:lnTo>
                    <a:pt x="0" y="36322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6787" y="3856127"/>
            <a:ext cx="583565" cy="495934"/>
            <a:chOff x="246787" y="3856127"/>
            <a:chExt cx="583565" cy="495934"/>
          </a:xfrm>
        </p:grpSpPr>
        <p:sp>
          <p:nvSpPr>
            <p:cNvPr id="8" name="object 8"/>
            <p:cNvSpPr/>
            <p:nvPr/>
          </p:nvSpPr>
          <p:spPr>
            <a:xfrm>
              <a:off x="251460" y="386080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10"/>
                  </a:lnTo>
                  <a:lnTo>
                    <a:pt x="574040" y="24256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60" y="386080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69"/>
                  </a:lnTo>
                  <a:lnTo>
                    <a:pt x="430530" y="486410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6787" y="5439817"/>
            <a:ext cx="583565" cy="495934"/>
            <a:chOff x="246787" y="5439817"/>
            <a:chExt cx="583565" cy="495934"/>
          </a:xfrm>
        </p:grpSpPr>
        <p:sp>
          <p:nvSpPr>
            <p:cNvPr id="11" name="object 11"/>
            <p:cNvSpPr/>
            <p:nvPr/>
          </p:nvSpPr>
          <p:spPr>
            <a:xfrm>
              <a:off x="251460" y="544448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4040" y="24384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1460" y="544448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4040" y="243840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169" y="500379"/>
            <a:ext cx="79489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Business </a:t>
            </a:r>
            <a:r>
              <a:rPr dirty="0"/>
              <a:t>/ </a:t>
            </a:r>
            <a:r>
              <a:rPr spc="-5" dirty="0"/>
              <a:t>Marketing Web</a:t>
            </a:r>
            <a:r>
              <a:rPr spc="-20" dirty="0"/>
              <a:t> </a:t>
            </a:r>
            <a:r>
              <a:rPr spc="-10" dirty="0"/>
              <a:t>Pages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773034" cy="36537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295275" indent="-342900">
              <a:lnSpc>
                <a:spcPts val="3579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Contains content that promotes or </a:t>
            </a:r>
            <a:r>
              <a:rPr sz="3200" spc="-5" dirty="0">
                <a:latin typeface="Arial"/>
                <a:cs typeface="Arial"/>
              </a:rPr>
              <a:t>sells  </a:t>
            </a:r>
            <a:r>
              <a:rPr sz="3200" dirty="0">
                <a:latin typeface="Arial"/>
                <a:cs typeface="Arial"/>
              </a:rPr>
              <a:t>products or services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an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organization.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5080" indent="-342900">
              <a:lnSpc>
                <a:spcPts val="359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May allow </a:t>
            </a:r>
            <a:r>
              <a:rPr sz="3200" dirty="0">
                <a:latin typeface="Arial"/>
                <a:cs typeface="Arial"/>
              </a:rPr>
              <a:t>you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purchase </a:t>
            </a:r>
            <a:r>
              <a:rPr sz="3200" spc="-5" dirty="0">
                <a:latin typeface="Arial"/>
                <a:cs typeface="Arial"/>
              </a:rPr>
              <a:t>their </a:t>
            </a:r>
            <a:r>
              <a:rPr sz="3200" dirty="0">
                <a:latin typeface="Arial"/>
                <a:cs typeface="Arial"/>
              </a:rPr>
              <a:t>products  or services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online.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Pick </a:t>
            </a:r>
            <a:r>
              <a:rPr sz="3200" dirty="0">
                <a:latin typeface="Arial"/>
                <a:cs typeface="Arial"/>
              </a:rPr>
              <a:t>n Pay, Woolworths, Look n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Listen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1695857"/>
            <a:ext cx="583565" cy="494665"/>
            <a:chOff x="246787" y="1695857"/>
            <a:chExt cx="583565" cy="494665"/>
          </a:xfrm>
        </p:grpSpPr>
        <p:sp>
          <p:nvSpPr>
            <p:cNvPr id="5" name="object 5"/>
            <p:cNvSpPr/>
            <p:nvPr/>
          </p:nvSpPr>
          <p:spPr>
            <a:xfrm>
              <a:off x="251460" y="170053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3220"/>
                  </a:lnTo>
                  <a:lnTo>
                    <a:pt x="430530" y="363220"/>
                  </a:lnTo>
                  <a:lnTo>
                    <a:pt x="430530" y="485140"/>
                  </a:lnTo>
                  <a:lnTo>
                    <a:pt x="57404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170053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70"/>
                  </a:lnTo>
                  <a:lnTo>
                    <a:pt x="430530" y="485140"/>
                  </a:lnTo>
                  <a:lnTo>
                    <a:pt x="430530" y="363220"/>
                  </a:lnTo>
                  <a:lnTo>
                    <a:pt x="0" y="36322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6787" y="3353207"/>
            <a:ext cx="583565" cy="494665"/>
            <a:chOff x="246787" y="3353207"/>
            <a:chExt cx="583565" cy="494665"/>
          </a:xfrm>
        </p:grpSpPr>
        <p:sp>
          <p:nvSpPr>
            <p:cNvPr id="8" name="object 8"/>
            <p:cNvSpPr/>
            <p:nvPr/>
          </p:nvSpPr>
          <p:spPr>
            <a:xfrm>
              <a:off x="251460" y="335788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3220"/>
                  </a:lnTo>
                  <a:lnTo>
                    <a:pt x="430530" y="363220"/>
                  </a:lnTo>
                  <a:lnTo>
                    <a:pt x="430530" y="485140"/>
                  </a:lnTo>
                  <a:lnTo>
                    <a:pt x="57404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60" y="335788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70"/>
                  </a:lnTo>
                  <a:lnTo>
                    <a:pt x="430530" y="485140"/>
                  </a:lnTo>
                  <a:lnTo>
                    <a:pt x="430530" y="363220"/>
                  </a:lnTo>
                  <a:lnTo>
                    <a:pt x="0" y="36322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6787" y="4936897"/>
            <a:ext cx="583565" cy="495934"/>
            <a:chOff x="246787" y="4936897"/>
            <a:chExt cx="583565" cy="495934"/>
          </a:xfrm>
        </p:grpSpPr>
        <p:sp>
          <p:nvSpPr>
            <p:cNvPr id="11" name="object 11"/>
            <p:cNvSpPr/>
            <p:nvPr/>
          </p:nvSpPr>
          <p:spPr>
            <a:xfrm>
              <a:off x="251460" y="494156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256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1460" y="494156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256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629" y="217170"/>
            <a:ext cx="56680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Informational Web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pages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816215" cy="409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Contains factual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information.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229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Many government agencies have  </a:t>
            </a:r>
            <a:r>
              <a:rPr sz="3200" spc="-5" dirty="0">
                <a:latin typeface="Arial"/>
                <a:cs typeface="Arial"/>
              </a:rPr>
              <a:t>informational </a:t>
            </a:r>
            <a:r>
              <a:rPr sz="3200" dirty="0">
                <a:latin typeface="Arial"/>
                <a:cs typeface="Arial"/>
              </a:rPr>
              <a:t>pages providing </a:t>
            </a:r>
            <a:r>
              <a:rPr sz="3200" spc="-5" dirty="0">
                <a:latin typeface="Arial"/>
                <a:cs typeface="Arial"/>
              </a:rPr>
              <a:t>information  </a:t>
            </a:r>
            <a:r>
              <a:rPr sz="3200" dirty="0">
                <a:latin typeface="Arial"/>
                <a:cs typeface="Arial"/>
              </a:rPr>
              <a:t>such as census data, </a:t>
            </a:r>
            <a:r>
              <a:rPr sz="3200" spc="-5" dirty="0">
                <a:latin typeface="Arial"/>
                <a:cs typeface="Arial"/>
              </a:rPr>
              <a:t>tax details </a:t>
            </a:r>
            <a:r>
              <a:rPr sz="3200" dirty="0">
                <a:latin typeface="Arial"/>
                <a:cs typeface="Arial"/>
              </a:rPr>
              <a:t>and  general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information.</a:t>
            </a:r>
            <a:endParaRPr sz="3200">
              <a:latin typeface="Arial"/>
              <a:cs typeface="Arial"/>
            </a:endParaRPr>
          </a:p>
          <a:p>
            <a:pPr marL="355600" marR="201930" indent="-342900" algn="just">
              <a:lnSpc>
                <a:spcPct val="84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Other organizations </a:t>
            </a:r>
            <a:r>
              <a:rPr sz="3200" spc="-5" dirty="0">
                <a:latin typeface="Arial"/>
                <a:cs typeface="Arial"/>
              </a:rPr>
              <a:t>provide information  </a:t>
            </a:r>
            <a:r>
              <a:rPr sz="3200" dirty="0">
                <a:latin typeface="Arial"/>
                <a:cs typeface="Arial"/>
              </a:rPr>
              <a:t>such as </a:t>
            </a:r>
            <a:r>
              <a:rPr sz="3200" spc="-5" dirty="0">
                <a:latin typeface="Arial"/>
                <a:cs typeface="Arial"/>
              </a:rPr>
              <a:t>public </a:t>
            </a:r>
            <a:r>
              <a:rPr sz="3200" dirty="0">
                <a:latin typeface="Arial"/>
                <a:cs typeface="Arial"/>
              </a:rPr>
              <a:t>transportation schedules,  published research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findings.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Kalula.com, </a:t>
            </a:r>
            <a:r>
              <a:rPr sz="3200" dirty="0">
                <a:latin typeface="Arial"/>
                <a:cs typeface="Arial"/>
              </a:rPr>
              <a:t>Mango, SARS,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CSIR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1623467"/>
            <a:ext cx="657225" cy="1000125"/>
            <a:chOff x="246787" y="1623467"/>
            <a:chExt cx="657225" cy="1000125"/>
          </a:xfrm>
        </p:grpSpPr>
        <p:sp>
          <p:nvSpPr>
            <p:cNvPr id="5" name="object 5"/>
            <p:cNvSpPr/>
            <p:nvPr/>
          </p:nvSpPr>
          <p:spPr>
            <a:xfrm>
              <a:off x="251460" y="162813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404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162813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4040" y="243839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850" y="2133600"/>
              <a:ext cx="575310" cy="485140"/>
            </a:xfrm>
            <a:custGeom>
              <a:avLst/>
              <a:gdLst/>
              <a:ahLst/>
              <a:cxnLst/>
              <a:rect l="l" t="t" r="r" b="b"/>
              <a:pathLst>
                <a:path w="57531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5139"/>
                  </a:lnTo>
                  <a:lnTo>
                    <a:pt x="57531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3850" y="2133600"/>
              <a:ext cx="575310" cy="485140"/>
            </a:xfrm>
            <a:custGeom>
              <a:avLst/>
              <a:gdLst/>
              <a:ahLst/>
              <a:cxnLst/>
              <a:rect l="l" t="t" r="r" b="b"/>
              <a:pathLst>
                <a:path w="57531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5310" y="242570"/>
                  </a:lnTo>
                  <a:lnTo>
                    <a:pt x="430530" y="48513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46787" y="4000907"/>
            <a:ext cx="583565" cy="494665"/>
            <a:chOff x="246787" y="4000907"/>
            <a:chExt cx="583565" cy="494665"/>
          </a:xfrm>
        </p:grpSpPr>
        <p:sp>
          <p:nvSpPr>
            <p:cNvPr id="10" name="object 10"/>
            <p:cNvSpPr/>
            <p:nvPr/>
          </p:nvSpPr>
          <p:spPr>
            <a:xfrm>
              <a:off x="251460" y="400558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3220"/>
                  </a:lnTo>
                  <a:lnTo>
                    <a:pt x="430530" y="363220"/>
                  </a:lnTo>
                  <a:lnTo>
                    <a:pt x="430530" y="485140"/>
                  </a:lnTo>
                  <a:lnTo>
                    <a:pt x="57404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1460" y="400558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70"/>
                  </a:lnTo>
                  <a:lnTo>
                    <a:pt x="430530" y="485140"/>
                  </a:lnTo>
                  <a:lnTo>
                    <a:pt x="430530" y="363220"/>
                  </a:lnTo>
                  <a:lnTo>
                    <a:pt x="0" y="36322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19177" y="5439817"/>
            <a:ext cx="584835" cy="495934"/>
            <a:chOff x="319177" y="5439817"/>
            <a:chExt cx="584835" cy="495934"/>
          </a:xfrm>
        </p:grpSpPr>
        <p:sp>
          <p:nvSpPr>
            <p:cNvPr id="13" name="object 13"/>
            <p:cNvSpPr/>
            <p:nvPr/>
          </p:nvSpPr>
          <p:spPr>
            <a:xfrm>
              <a:off x="323849" y="544448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5310" y="24384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3849" y="544448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5310" y="243840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110" y="467359"/>
            <a:ext cx="45910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News </a:t>
            </a:r>
            <a:r>
              <a:rPr sz="4400" dirty="0"/>
              <a:t>Web</a:t>
            </a:r>
            <a:r>
              <a:rPr sz="4400" spc="-75" dirty="0"/>
              <a:t> </a:t>
            </a:r>
            <a:r>
              <a:rPr sz="4400" spc="-5" dirty="0"/>
              <a:t>pages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522845" cy="365379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Contains newsworthy material </a:t>
            </a:r>
            <a:r>
              <a:rPr sz="3200" spc="-5" dirty="0">
                <a:latin typeface="Arial"/>
                <a:cs typeface="Arial"/>
              </a:rPr>
              <a:t>including  </a:t>
            </a:r>
            <a:r>
              <a:rPr sz="3200" dirty="0">
                <a:latin typeface="Arial"/>
                <a:cs typeface="Arial"/>
              </a:rPr>
              <a:t>stories and </a:t>
            </a:r>
            <a:r>
              <a:rPr sz="3200" spc="-5" dirty="0">
                <a:latin typeface="Arial"/>
                <a:cs typeface="Arial"/>
              </a:rPr>
              <a:t>articles relating </a:t>
            </a:r>
            <a:r>
              <a:rPr sz="3200" dirty="0">
                <a:latin typeface="Arial"/>
                <a:cs typeface="Arial"/>
              </a:rPr>
              <a:t>to current  events, money, sports an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weather.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Provide summaries </a:t>
            </a:r>
            <a:r>
              <a:rPr sz="3200" dirty="0">
                <a:latin typeface="Arial"/>
                <a:cs typeface="Arial"/>
              </a:rPr>
              <a:t>of printed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articles.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4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CNN, Sky News, </a:t>
            </a:r>
            <a:r>
              <a:rPr sz="3200" spc="-5" dirty="0">
                <a:latin typeface="Arial"/>
                <a:cs typeface="Arial"/>
              </a:rPr>
              <a:t>Beeld,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News24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9177" y="3783737"/>
            <a:ext cx="584835" cy="495934"/>
            <a:chOff x="319177" y="3783737"/>
            <a:chExt cx="584835" cy="495934"/>
          </a:xfrm>
        </p:grpSpPr>
        <p:sp>
          <p:nvSpPr>
            <p:cNvPr id="5" name="object 5"/>
            <p:cNvSpPr/>
            <p:nvPr/>
          </p:nvSpPr>
          <p:spPr>
            <a:xfrm>
              <a:off x="323849" y="378840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531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3849" y="378840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5310" y="24383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19177" y="1623467"/>
            <a:ext cx="584835" cy="495934"/>
            <a:chOff x="319177" y="1623467"/>
            <a:chExt cx="584835" cy="495934"/>
          </a:xfrm>
        </p:grpSpPr>
        <p:sp>
          <p:nvSpPr>
            <p:cNvPr id="8" name="object 8"/>
            <p:cNvSpPr/>
            <p:nvPr/>
          </p:nvSpPr>
          <p:spPr>
            <a:xfrm>
              <a:off x="323849" y="162813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531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3849" y="162813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5310" y="243839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6787" y="4936897"/>
            <a:ext cx="583565" cy="495934"/>
            <a:chOff x="246787" y="4936897"/>
            <a:chExt cx="583565" cy="495934"/>
          </a:xfrm>
        </p:grpSpPr>
        <p:sp>
          <p:nvSpPr>
            <p:cNvPr id="11" name="object 11"/>
            <p:cNvSpPr/>
            <p:nvPr/>
          </p:nvSpPr>
          <p:spPr>
            <a:xfrm>
              <a:off x="251460" y="494156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256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1460" y="494156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256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217170"/>
            <a:ext cx="42830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Portal </a:t>
            </a:r>
            <a:r>
              <a:rPr spc="-10" dirty="0"/>
              <a:t>Web</a:t>
            </a:r>
            <a:r>
              <a:rPr spc="-55" dirty="0"/>
              <a:t> </a:t>
            </a:r>
            <a:r>
              <a:rPr spc="-10" dirty="0"/>
              <a:t>pages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887970" cy="419862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55600" marR="5080" indent="-342900">
              <a:lnSpc>
                <a:spcPct val="84000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Often </a:t>
            </a:r>
            <a:r>
              <a:rPr sz="3200" spc="-5" dirty="0">
                <a:latin typeface="Arial"/>
                <a:cs typeface="Arial"/>
              </a:rPr>
              <a:t>called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portal</a:t>
            </a:r>
            <a:r>
              <a:rPr sz="3200" spc="-5" dirty="0">
                <a:latin typeface="Arial"/>
                <a:cs typeface="Arial"/>
              </a:rPr>
              <a:t>, offers </a:t>
            </a:r>
            <a:r>
              <a:rPr sz="3200" dirty="0">
                <a:latin typeface="Arial"/>
                <a:cs typeface="Arial"/>
              </a:rPr>
              <a:t>a variety of  Internet services from a single convenient  location.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marR="6985" indent="-342900">
              <a:lnSpc>
                <a:spcPct val="84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Most portals </a:t>
            </a:r>
            <a:r>
              <a:rPr sz="3200" b="1" dirty="0">
                <a:latin typeface="Arial"/>
                <a:cs typeface="Arial"/>
              </a:rPr>
              <a:t>offers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following </a:t>
            </a:r>
            <a:r>
              <a:rPr sz="3200" dirty="0">
                <a:latin typeface="Arial"/>
                <a:cs typeface="Arial"/>
              </a:rPr>
              <a:t>– search  engines, local, national and international  news, sport and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weather.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Google, </a:t>
            </a:r>
            <a:r>
              <a:rPr sz="3200" spc="-5" dirty="0">
                <a:latin typeface="Arial"/>
                <a:cs typeface="Arial"/>
              </a:rPr>
              <a:t>AltaVista, </a:t>
            </a:r>
            <a:r>
              <a:rPr sz="3200" dirty="0">
                <a:latin typeface="Arial"/>
                <a:cs typeface="Arial"/>
              </a:rPr>
              <a:t>Dogpile,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Yahoo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1623467"/>
            <a:ext cx="583565" cy="495934"/>
            <a:chOff x="246787" y="1623467"/>
            <a:chExt cx="583565" cy="495934"/>
          </a:xfrm>
        </p:grpSpPr>
        <p:sp>
          <p:nvSpPr>
            <p:cNvPr id="5" name="object 5"/>
            <p:cNvSpPr/>
            <p:nvPr/>
          </p:nvSpPr>
          <p:spPr>
            <a:xfrm>
              <a:off x="251460" y="162813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404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162813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4040" y="243839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6787" y="5439817"/>
            <a:ext cx="583565" cy="495934"/>
            <a:chOff x="246787" y="5439817"/>
            <a:chExt cx="583565" cy="495934"/>
          </a:xfrm>
        </p:grpSpPr>
        <p:sp>
          <p:nvSpPr>
            <p:cNvPr id="8" name="object 8"/>
            <p:cNvSpPr/>
            <p:nvPr/>
          </p:nvSpPr>
          <p:spPr>
            <a:xfrm>
              <a:off x="251460" y="544448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4040" y="24384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60" y="544448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4040" y="243840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19177" y="3569107"/>
            <a:ext cx="584835" cy="495934"/>
            <a:chOff x="319177" y="3569107"/>
            <a:chExt cx="584835" cy="495934"/>
          </a:xfrm>
        </p:grpSpPr>
        <p:sp>
          <p:nvSpPr>
            <p:cNvPr id="11" name="object 11"/>
            <p:cNvSpPr/>
            <p:nvPr/>
          </p:nvSpPr>
          <p:spPr>
            <a:xfrm>
              <a:off x="323849" y="3573780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4490"/>
                  </a:lnTo>
                  <a:lnTo>
                    <a:pt x="430530" y="364490"/>
                  </a:lnTo>
                  <a:lnTo>
                    <a:pt x="430530" y="486410"/>
                  </a:lnTo>
                  <a:lnTo>
                    <a:pt x="57531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3849" y="3573780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5310" y="242570"/>
                  </a:lnTo>
                  <a:lnTo>
                    <a:pt x="430530" y="486410"/>
                  </a:lnTo>
                  <a:lnTo>
                    <a:pt x="430530" y="364490"/>
                  </a:lnTo>
                  <a:lnTo>
                    <a:pt x="0" y="36449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67359"/>
            <a:ext cx="55251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Personal Web</a:t>
            </a:r>
            <a:r>
              <a:rPr sz="4400" spc="-60" dirty="0"/>
              <a:t> </a:t>
            </a:r>
            <a:r>
              <a:rPr sz="4400" dirty="0"/>
              <a:t>Pages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390765" cy="299339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 algn="just">
              <a:lnSpc>
                <a:spcPct val="93400"/>
              </a:lnSpc>
              <a:spcBef>
                <a:spcPts val="350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private </a:t>
            </a:r>
            <a:r>
              <a:rPr sz="3200" spc="-5" dirty="0">
                <a:latin typeface="Arial"/>
                <a:cs typeface="Arial"/>
              </a:rPr>
              <a:t>individual </a:t>
            </a:r>
            <a:r>
              <a:rPr sz="3200" dirty="0">
                <a:latin typeface="Arial"/>
                <a:cs typeface="Arial"/>
              </a:rPr>
              <a:t>who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normally not  </a:t>
            </a:r>
            <a:r>
              <a:rPr sz="3200" dirty="0">
                <a:latin typeface="Arial"/>
                <a:cs typeface="Arial"/>
              </a:rPr>
              <a:t>associated </a:t>
            </a:r>
            <a:r>
              <a:rPr sz="3200" spc="-5" dirty="0">
                <a:latin typeface="Arial"/>
                <a:cs typeface="Arial"/>
              </a:rPr>
              <a:t>with </a:t>
            </a:r>
            <a:r>
              <a:rPr sz="3200" dirty="0">
                <a:latin typeface="Arial"/>
                <a:cs typeface="Arial"/>
              </a:rPr>
              <a:t>any organization, often  </a:t>
            </a:r>
            <a:r>
              <a:rPr sz="3200" spc="-5" dirty="0">
                <a:latin typeface="Arial"/>
                <a:cs typeface="Arial"/>
              </a:rPr>
              <a:t>maintain </a:t>
            </a:r>
            <a:r>
              <a:rPr sz="3200" dirty="0">
                <a:latin typeface="Arial"/>
                <a:cs typeface="Arial"/>
              </a:rPr>
              <a:t>a personal </a:t>
            </a:r>
            <a:r>
              <a:rPr sz="3200" spc="5" dirty="0">
                <a:latin typeface="Arial"/>
                <a:cs typeface="Arial"/>
              </a:rPr>
              <a:t>Web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page.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550">
              <a:latin typeface="Arial"/>
              <a:cs typeface="Arial"/>
            </a:endParaRPr>
          </a:p>
          <a:p>
            <a:pPr marL="355600" marR="640080" indent="-342900">
              <a:lnSpc>
                <a:spcPts val="3579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Published </a:t>
            </a:r>
            <a:r>
              <a:rPr sz="3200" spc="-5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variety </a:t>
            </a:r>
            <a:r>
              <a:rPr sz="3200" dirty="0">
                <a:latin typeface="Arial"/>
                <a:cs typeface="Arial"/>
              </a:rPr>
              <a:t>of reasons –  hobby, for </a:t>
            </a:r>
            <a:r>
              <a:rPr sz="3200" spc="-5" dirty="0">
                <a:latin typeface="Arial"/>
                <a:cs typeface="Arial"/>
              </a:rPr>
              <a:t>friend, </a:t>
            </a:r>
            <a:r>
              <a:rPr sz="3200" dirty="0">
                <a:latin typeface="Arial"/>
                <a:cs typeface="Arial"/>
              </a:rPr>
              <a:t>special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interest.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9177" y="3783737"/>
            <a:ext cx="584835" cy="495934"/>
            <a:chOff x="319177" y="3783737"/>
            <a:chExt cx="584835" cy="495934"/>
          </a:xfrm>
        </p:grpSpPr>
        <p:sp>
          <p:nvSpPr>
            <p:cNvPr id="5" name="object 5"/>
            <p:cNvSpPr/>
            <p:nvPr/>
          </p:nvSpPr>
          <p:spPr>
            <a:xfrm>
              <a:off x="323849" y="378840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531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3849" y="378840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5310" y="24383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19177" y="1695857"/>
            <a:ext cx="584835" cy="494665"/>
            <a:chOff x="319177" y="1695857"/>
            <a:chExt cx="584835" cy="494665"/>
          </a:xfrm>
        </p:grpSpPr>
        <p:sp>
          <p:nvSpPr>
            <p:cNvPr id="8" name="object 8"/>
            <p:cNvSpPr/>
            <p:nvPr/>
          </p:nvSpPr>
          <p:spPr>
            <a:xfrm>
              <a:off x="323849" y="1700530"/>
              <a:ext cx="575310" cy="485140"/>
            </a:xfrm>
            <a:custGeom>
              <a:avLst/>
              <a:gdLst/>
              <a:ahLst/>
              <a:cxnLst/>
              <a:rect l="l" t="t" r="r" b="b"/>
              <a:pathLst>
                <a:path w="57531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3220"/>
                  </a:lnTo>
                  <a:lnTo>
                    <a:pt x="430530" y="363220"/>
                  </a:lnTo>
                  <a:lnTo>
                    <a:pt x="430530" y="485140"/>
                  </a:lnTo>
                  <a:lnTo>
                    <a:pt x="57531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3849" y="1700530"/>
              <a:ext cx="575310" cy="485140"/>
            </a:xfrm>
            <a:custGeom>
              <a:avLst/>
              <a:gdLst/>
              <a:ahLst/>
              <a:cxnLst/>
              <a:rect l="l" t="t" r="r" b="b"/>
              <a:pathLst>
                <a:path w="57531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5310" y="242570"/>
                  </a:lnTo>
                  <a:lnTo>
                    <a:pt x="430530" y="485140"/>
                  </a:lnTo>
                  <a:lnTo>
                    <a:pt x="430530" y="363220"/>
                  </a:lnTo>
                  <a:lnTo>
                    <a:pt x="0" y="36322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010" y="467359"/>
            <a:ext cx="41573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55" dirty="0"/>
              <a:t> </a:t>
            </a:r>
            <a:r>
              <a:rPr sz="4400" spc="-5" dirty="0"/>
              <a:t>engines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957184" cy="41986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800735" indent="-342900">
              <a:lnSpc>
                <a:spcPts val="322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search engine </a:t>
            </a:r>
            <a:r>
              <a:rPr sz="3200" spc="-10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tool designed </a:t>
            </a:r>
            <a:r>
              <a:rPr sz="3200" spc="-5" dirty="0">
                <a:latin typeface="Arial"/>
                <a:cs typeface="Arial"/>
              </a:rPr>
              <a:t>to  </a:t>
            </a:r>
            <a:r>
              <a:rPr sz="3200" dirty="0">
                <a:latin typeface="Arial"/>
                <a:cs typeface="Arial"/>
              </a:rPr>
              <a:t>search for </a:t>
            </a:r>
            <a:r>
              <a:rPr sz="3200" spc="-5" dirty="0">
                <a:latin typeface="Arial"/>
                <a:cs typeface="Arial"/>
              </a:rPr>
              <a:t>information </a:t>
            </a:r>
            <a:r>
              <a:rPr sz="3200" dirty="0">
                <a:latin typeface="Arial"/>
                <a:cs typeface="Arial"/>
              </a:rPr>
              <a:t>on the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Internet.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marR="5080" indent="-342900">
              <a:lnSpc>
                <a:spcPts val="3229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search </a:t>
            </a:r>
            <a:r>
              <a:rPr sz="3200" spc="-5" dirty="0">
                <a:latin typeface="Arial"/>
                <a:cs typeface="Arial"/>
              </a:rPr>
              <a:t>result </a:t>
            </a:r>
            <a:r>
              <a:rPr sz="3200" dirty="0">
                <a:latin typeface="Arial"/>
                <a:cs typeface="Arial"/>
              </a:rPr>
              <a:t>are usually presented </a:t>
            </a:r>
            <a:r>
              <a:rPr sz="3200" spc="-5" dirty="0">
                <a:latin typeface="Arial"/>
                <a:cs typeface="Arial"/>
              </a:rPr>
              <a:t>in 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list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are commonly called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hits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marR="868680" indent="-342900">
              <a:lnSpc>
                <a:spcPct val="84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information may </a:t>
            </a:r>
            <a:r>
              <a:rPr sz="3200" dirty="0">
                <a:latin typeface="Arial"/>
                <a:cs typeface="Arial"/>
              </a:rPr>
              <a:t>consist of Web  pages, images, </a:t>
            </a:r>
            <a:r>
              <a:rPr sz="3200" spc="-5" dirty="0">
                <a:latin typeface="Arial"/>
                <a:cs typeface="Arial"/>
              </a:rPr>
              <a:t>information </a:t>
            </a:r>
            <a:r>
              <a:rPr sz="3200" dirty="0">
                <a:latin typeface="Arial"/>
                <a:cs typeface="Arial"/>
              </a:rPr>
              <a:t>and other  types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files.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580" y="467359"/>
            <a:ext cx="72294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7060" algn="l"/>
              </a:tabLst>
            </a:pPr>
            <a:r>
              <a:rPr sz="4400" spc="-5" dirty="0"/>
              <a:t>What</a:t>
            </a:r>
            <a:r>
              <a:rPr sz="4400" spc="10" dirty="0"/>
              <a:t> </a:t>
            </a:r>
            <a:r>
              <a:rPr sz="4400" spc="-5" dirty="0"/>
              <a:t>is</a:t>
            </a:r>
            <a:r>
              <a:rPr sz="4400" spc="5" dirty="0"/>
              <a:t> </a:t>
            </a:r>
            <a:r>
              <a:rPr sz="4400" spc="-5" dirty="0"/>
              <a:t>the	Internet</a:t>
            </a:r>
            <a:r>
              <a:rPr sz="4400" spc="-40" dirty="0"/>
              <a:t> </a:t>
            </a:r>
            <a:r>
              <a:rPr sz="4400" spc="-5" dirty="0"/>
              <a:t>about?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7839709" cy="401447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marR="109855" indent="-342900">
              <a:lnSpc>
                <a:spcPts val="281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Have </a:t>
            </a:r>
            <a:r>
              <a:rPr sz="2800" dirty="0">
                <a:latin typeface="Arial"/>
                <a:cs typeface="Arial"/>
              </a:rPr>
              <a:t>access </a:t>
            </a:r>
            <a:r>
              <a:rPr sz="2800" spc="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information </a:t>
            </a:r>
            <a:r>
              <a:rPr sz="2800" spc="-5" dirty="0">
                <a:latin typeface="Arial"/>
                <a:cs typeface="Arial"/>
              </a:rPr>
              <a:t>from </a:t>
            </a:r>
            <a:r>
              <a:rPr sz="280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around </a:t>
            </a:r>
            <a:r>
              <a:rPr sz="280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globe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ts val="281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You </a:t>
            </a:r>
            <a:r>
              <a:rPr sz="2800" dirty="0">
                <a:latin typeface="Arial"/>
                <a:cs typeface="Arial"/>
              </a:rPr>
              <a:t>can find </a:t>
            </a:r>
            <a:r>
              <a:rPr sz="2800" spc="-5" dirty="0">
                <a:latin typeface="Arial"/>
                <a:cs typeface="Arial"/>
              </a:rPr>
              <a:t>local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international news,  weather </a:t>
            </a:r>
            <a:r>
              <a:rPr sz="2800" dirty="0">
                <a:latin typeface="Arial"/>
                <a:cs typeface="Arial"/>
              </a:rPr>
              <a:t>reports, sports scores, stock prices, do  your baking, shop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on-line.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600">
              <a:latin typeface="Arial"/>
              <a:cs typeface="Arial"/>
            </a:endParaRPr>
          </a:p>
          <a:p>
            <a:pPr marL="355600" marR="364490" indent="-342900">
              <a:lnSpc>
                <a:spcPts val="2810"/>
              </a:lnSpc>
              <a:buChar char="•"/>
              <a:tabLst>
                <a:tab pos="354965" algn="l"/>
                <a:tab pos="355600" algn="l"/>
                <a:tab pos="2829560" algn="l"/>
              </a:tabLst>
            </a:pPr>
            <a:r>
              <a:rPr sz="2800" spc="-5" dirty="0">
                <a:latin typeface="Arial"/>
                <a:cs typeface="Arial"/>
              </a:rPr>
              <a:t>At </a:t>
            </a:r>
            <a:r>
              <a:rPr sz="2800" dirty="0">
                <a:latin typeface="Arial"/>
                <a:cs typeface="Arial"/>
              </a:rPr>
              <a:t>your fingertips, you can send messages to  others, </a:t>
            </a:r>
            <a:r>
              <a:rPr sz="2800" spc="-5" dirty="0">
                <a:latin typeface="Arial"/>
                <a:cs typeface="Arial"/>
              </a:rPr>
              <a:t>meet </a:t>
            </a:r>
            <a:r>
              <a:rPr sz="2800" dirty="0">
                <a:latin typeface="Arial"/>
                <a:cs typeface="Arial"/>
              </a:rPr>
              <a:t>new friends, take a course and  </a:t>
            </a:r>
            <a:r>
              <a:rPr sz="2800" spc="-5" dirty="0">
                <a:latin typeface="Arial"/>
                <a:cs typeface="Arial"/>
              </a:rPr>
              <a:t>watch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movie	</a:t>
            </a:r>
            <a:r>
              <a:rPr sz="2800" dirty="0">
                <a:latin typeface="Arial"/>
                <a:cs typeface="Arial"/>
              </a:rPr>
              <a:t>- all from your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computer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010" y="467359"/>
            <a:ext cx="41573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55" dirty="0"/>
              <a:t> </a:t>
            </a:r>
            <a:r>
              <a:rPr sz="4400" spc="-5" dirty="0"/>
              <a:t>engines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840345" cy="344932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Search engines work by storing  </a:t>
            </a:r>
            <a:r>
              <a:rPr sz="3200" spc="-5" dirty="0">
                <a:latin typeface="Arial"/>
                <a:cs typeface="Arial"/>
              </a:rPr>
              <a:t>information </a:t>
            </a:r>
            <a:r>
              <a:rPr sz="3200" dirty="0">
                <a:latin typeface="Arial"/>
                <a:cs typeface="Arial"/>
              </a:rPr>
              <a:t>about Web pages, which </a:t>
            </a:r>
            <a:r>
              <a:rPr sz="3200" spc="-5" dirty="0">
                <a:latin typeface="Arial"/>
                <a:cs typeface="Arial"/>
              </a:rPr>
              <a:t>they  retrieve from the </a:t>
            </a:r>
            <a:r>
              <a:rPr sz="3200" dirty="0">
                <a:latin typeface="Arial"/>
                <a:cs typeface="Arial"/>
              </a:rPr>
              <a:t>Internet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itself.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138430" indent="-342900">
              <a:lnSpc>
                <a:spcPct val="934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These pages are retrieved by a </a:t>
            </a:r>
            <a:r>
              <a:rPr sz="3200" b="1" dirty="0">
                <a:latin typeface="Arial"/>
                <a:cs typeface="Arial"/>
              </a:rPr>
              <a:t>Web  crawler </a:t>
            </a:r>
            <a:r>
              <a:rPr sz="3200" spc="-5" dirty="0">
                <a:latin typeface="Arial"/>
                <a:cs typeface="Arial"/>
              </a:rPr>
              <a:t>(also </a:t>
            </a:r>
            <a:r>
              <a:rPr sz="3200" dirty="0">
                <a:latin typeface="Arial"/>
                <a:cs typeface="Arial"/>
              </a:rPr>
              <a:t>spider) an automated </a:t>
            </a:r>
            <a:r>
              <a:rPr sz="3200" spc="5" dirty="0">
                <a:latin typeface="Arial"/>
                <a:cs typeface="Arial"/>
              </a:rPr>
              <a:t>Web  </a:t>
            </a:r>
            <a:r>
              <a:rPr sz="3200" dirty="0">
                <a:latin typeface="Arial"/>
                <a:cs typeface="Arial"/>
              </a:rPr>
              <a:t>browser which </a:t>
            </a:r>
            <a:r>
              <a:rPr sz="3200" spc="-5" dirty="0">
                <a:latin typeface="Arial"/>
                <a:cs typeface="Arial"/>
              </a:rPr>
              <a:t>follows </a:t>
            </a:r>
            <a:r>
              <a:rPr sz="3200" dirty="0">
                <a:latin typeface="Arial"/>
                <a:cs typeface="Arial"/>
              </a:rPr>
              <a:t>every </a:t>
            </a:r>
            <a:r>
              <a:rPr sz="3200" spc="-5" dirty="0">
                <a:latin typeface="Arial"/>
                <a:cs typeface="Arial"/>
              </a:rPr>
              <a:t>link </a:t>
            </a:r>
            <a:r>
              <a:rPr sz="3200" spc="-10" dirty="0">
                <a:latin typeface="Arial"/>
                <a:cs typeface="Arial"/>
              </a:rPr>
              <a:t>it</a:t>
            </a:r>
            <a:r>
              <a:rPr sz="3200" dirty="0">
                <a:latin typeface="Arial"/>
                <a:cs typeface="Arial"/>
              </a:rPr>
              <a:t> sees.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010" y="467359"/>
            <a:ext cx="41573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55" dirty="0"/>
              <a:t> </a:t>
            </a:r>
            <a:r>
              <a:rPr sz="4400" spc="-5" dirty="0"/>
              <a:t>engines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7776845" cy="35814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5600" marR="5080" indent="-342900">
              <a:lnSpc>
                <a:spcPts val="3120"/>
              </a:lnSpc>
              <a:spcBef>
                <a:spcPts val="4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usefulness of a search engine depends on  the relevance of the </a:t>
            </a:r>
            <a:r>
              <a:rPr sz="2800" b="1" spc="-5" dirty="0">
                <a:latin typeface="Arial"/>
                <a:cs typeface="Arial"/>
              </a:rPr>
              <a:t>result </a:t>
            </a: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gives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back.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900">
              <a:latin typeface="Arial"/>
              <a:cs typeface="Arial"/>
            </a:endParaRPr>
          </a:p>
          <a:p>
            <a:pPr marL="355600" marR="223520" indent="-342900">
              <a:lnSpc>
                <a:spcPts val="312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Most </a:t>
            </a:r>
            <a:r>
              <a:rPr sz="2800" dirty="0">
                <a:latin typeface="Arial"/>
                <a:cs typeface="Arial"/>
              </a:rPr>
              <a:t>search engines </a:t>
            </a:r>
            <a:r>
              <a:rPr sz="2800" spc="-5" dirty="0">
                <a:latin typeface="Arial"/>
                <a:cs typeface="Arial"/>
              </a:rPr>
              <a:t>employ methods </a:t>
            </a:r>
            <a:r>
              <a:rPr sz="2800" dirty="0">
                <a:latin typeface="Arial"/>
                <a:cs typeface="Arial"/>
              </a:rPr>
              <a:t>to rank  the results to provide the </a:t>
            </a:r>
            <a:r>
              <a:rPr sz="2800" b="1" spc="-5" dirty="0">
                <a:latin typeface="Arial"/>
                <a:cs typeface="Arial"/>
              </a:rPr>
              <a:t>“best” </a:t>
            </a:r>
            <a:r>
              <a:rPr sz="2800" dirty="0">
                <a:latin typeface="Arial"/>
                <a:cs typeface="Arial"/>
              </a:rPr>
              <a:t>results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first.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900">
              <a:latin typeface="Arial"/>
              <a:cs typeface="Arial"/>
            </a:endParaRPr>
          </a:p>
          <a:p>
            <a:pPr marL="355600" marR="719455" indent="-342900">
              <a:lnSpc>
                <a:spcPts val="312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research results from different search  </a:t>
            </a:r>
            <a:r>
              <a:rPr sz="2800" spc="-5" dirty="0">
                <a:latin typeface="Arial"/>
                <a:cs typeface="Arial"/>
              </a:rPr>
              <a:t>engines </a:t>
            </a:r>
            <a:r>
              <a:rPr sz="2800" dirty="0">
                <a:latin typeface="Arial"/>
                <a:cs typeface="Arial"/>
              </a:rPr>
              <a:t>varies </a:t>
            </a:r>
            <a:r>
              <a:rPr sz="2800" spc="-5" dirty="0">
                <a:latin typeface="Arial"/>
                <a:cs typeface="Arial"/>
              </a:rPr>
              <a:t>widely </a:t>
            </a:r>
            <a:r>
              <a:rPr sz="2800" dirty="0">
                <a:latin typeface="Arial"/>
                <a:cs typeface="Arial"/>
              </a:rPr>
              <a:t>from one to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another.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010" y="467359"/>
            <a:ext cx="41573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55" dirty="0"/>
              <a:t> </a:t>
            </a:r>
            <a:r>
              <a:rPr sz="4400" spc="-5" dirty="0"/>
              <a:t>engines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8068945" cy="344932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929005" indent="-342900" algn="just">
              <a:lnSpc>
                <a:spcPct val="93400"/>
              </a:lnSpc>
              <a:spcBef>
                <a:spcPts val="350"/>
              </a:spcBef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Some search engines also </a:t>
            </a:r>
            <a:r>
              <a:rPr sz="3200" spc="-5" dirty="0">
                <a:latin typeface="Arial"/>
                <a:cs typeface="Arial"/>
              </a:rPr>
              <a:t>mine </a:t>
            </a:r>
            <a:r>
              <a:rPr sz="3200" dirty="0">
                <a:latin typeface="Arial"/>
                <a:cs typeface="Arial"/>
              </a:rPr>
              <a:t>data  </a:t>
            </a:r>
            <a:r>
              <a:rPr sz="3200" spc="-5" dirty="0">
                <a:latin typeface="Arial"/>
                <a:cs typeface="Arial"/>
              </a:rPr>
              <a:t>available in </a:t>
            </a:r>
            <a:r>
              <a:rPr sz="3200" dirty="0">
                <a:latin typeface="Arial"/>
                <a:cs typeface="Arial"/>
              </a:rPr>
              <a:t>newsbooks, databases or  open directories.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5080" indent="-342900">
              <a:lnSpc>
                <a:spcPct val="934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Search engines operates </a:t>
            </a:r>
            <a:r>
              <a:rPr sz="3200" spc="-5" dirty="0">
                <a:latin typeface="Arial"/>
                <a:cs typeface="Arial"/>
              </a:rPr>
              <a:t>algorithmically </a:t>
            </a:r>
            <a:r>
              <a:rPr sz="3200" dirty="0">
                <a:latin typeface="Arial"/>
                <a:cs typeface="Arial"/>
              </a:rPr>
              <a:t>or  are a </a:t>
            </a:r>
            <a:r>
              <a:rPr sz="3200" spc="-5" dirty="0">
                <a:latin typeface="Arial"/>
                <a:cs typeface="Arial"/>
              </a:rPr>
              <a:t>mixture of algorithmic </a:t>
            </a:r>
            <a:r>
              <a:rPr sz="3200" dirty="0">
                <a:latin typeface="Arial"/>
                <a:cs typeface="Arial"/>
              </a:rPr>
              <a:t>and human  input.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010" y="467359"/>
            <a:ext cx="41573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55" dirty="0"/>
              <a:t> </a:t>
            </a:r>
            <a:r>
              <a:rPr sz="4400" spc="-5" dirty="0"/>
              <a:t>engines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954009" cy="390525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It </a:t>
            </a:r>
            <a:r>
              <a:rPr sz="3200" spc="-5" dirty="0">
                <a:latin typeface="Arial"/>
                <a:cs typeface="Arial"/>
              </a:rPr>
              <a:t>is important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remember </a:t>
            </a:r>
            <a:r>
              <a:rPr sz="3200" dirty="0">
                <a:latin typeface="Arial"/>
                <a:cs typeface="Arial"/>
              </a:rPr>
              <a:t>that when </a:t>
            </a:r>
            <a:r>
              <a:rPr sz="3200" spc="-5" dirty="0">
                <a:latin typeface="Arial"/>
                <a:cs typeface="Arial"/>
              </a:rPr>
              <a:t>you  </a:t>
            </a:r>
            <a:r>
              <a:rPr sz="3200" dirty="0">
                <a:latin typeface="Arial"/>
                <a:cs typeface="Arial"/>
              </a:rPr>
              <a:t>use a search engine, you are </a:t>
            </a:r>
            <a:r>
              <a:rPr sz="3200" b="1" dirty="0">
                <a:latin typeface="Arial"/>
                <a:cs typeface="Arial"/>
              </a:rPr>
              <a:t>NOT  </a:t>
            </a:r>
            <a:r>
              <a:rPr sz="3200" dirty="0">
                <a:latin typeface="Arial"/>
                <a:cs typeface="Arial"/>
              </a:rPr>
              <a:t>searching </a:t>
            </a:r>
            <a:r>
              <a:rPr sz="3200" spc="-5" dirty="0">
                <a:latin typeface="Arial"/>
                <a:cs typeface="Arial"/>
              </a:rPr>
              <a:t>the entire </a:t>
            </a:r>
            <a:r>
              <a:rPr sz="3200" dirty="0">
                <a:latin typeface="Arial"/>
                <a:cs typeface="Arial"/>
              </a:rPr>
              <a:t>Web as </a:t>
            </a:r>
            <a:r>
              <a:rPr sz="3200" spc="-5" dirty="0">
                <a:latin typeface="Arial"/>
                <a:cs typeface="Arial"/>
              </a:rPr>
              <a:t>it </a:t>
            </a:r>
            <a:r>
              <a:rPr sz="3200" dirty="0">
                <a:latin typeface="Arial"/>
                <a:cs typeface="Arial"/>
              </a:rPr>
              <a:t>exist at that  </a:t>
            </a:r>
            <a:r>
              <a:rPr sz="3200" spc="-5" dirty="0">
                <a:latin typeface="Arial"/>
                <a:cs typeface="Arial"/>
              </a:rPr>
              <a:t>moment.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99695" indent="-342900" algn="just">
              <a:lnSpc>
                <a:spcPct val="93400"/>
              </a:lnSpc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Some </a:t>
            </a:r>
            <a:r>
              <a:rPr sz="3200" spc="-5" dirty="0">
                <a:latin typeface="Arial"/>
                <a:cs typeface="Arial"/>
              </a:rPr>
              <a:t>information is only available </a:t>
            </a:r>
            <a:r>
              <a:rPr sz="3200" dirty="0">
                <a:latin typeface="Arial"/>
                <a:cs typeface="Arial"/>
              </a:rPr>
              <a:t>on the  </a:t>
            </a:r>
            <a:r>
              <a:rPr sz="3200" b="1" spc="-5" dirty="0">
                <a:latin typeface="Arial"/>
                <a:cs typeface="Arial"/>
              </a:rPr>
              <a:t>Invisible </a:t>
            </a:r>
            <a:r>
              <a:rPr sz="3200" b="1" dirty="0">
                <a:latin typeface="Arial"/>
                <a:cs typeface="Arial"/>
              </a:rPr>
              <a:t>Web (Deep Web</a:t>
            </a:r>
            <a:r>
              <a:rPr sz="3200" dirty="0">
                <a:latin typeface="Arial"/>
                <a:cs typeface="Arial"/>
              </a:rPr>
              <a:t>), and can </a:t>
            </a:r>
            <a:r>
              <a:rPr sz="3200" spc="-5" dirty="0">
                <a:latin typeface="Arial"/>
                <a:cs typeface="Arial"/>
              </a:rPr>
              <a:t>only  </a:t>
            </a:r>
            <a:r>
              <a:rPr sz="3200" dirty="0">
                <a:latin typeface="Arial"/>
                <a:cs typeface="Arial"/>
              </a:rPr>
              <a:t>be access by using subject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directories.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010" y="467359"/>
            <a:ext cx="69538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8020" algn="l"/>
              </a:tabLst>
            </a:pPr>
            <a:r>
              <a:rPr sz="4400" spc="-5" dirty="0"/>
              <a:t>Before	</a:t>
            </a:r>
            <a:r>
              <a:rPr sz="4400" dirty="0"/>
              <a:t>you start to</a:t>
            </a:r>
            <a:r>
              <a:rPr sz="4400" spc="-95" dirty="0"/>
              <a:t> </a:t>
            </a:r>
            <a:r>
              <a:rPr sz="4400" spc="-5" dirty="0"/>
              <a:t>search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7853045" cy="3757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Think </a:t>
            </a:r>
            <a:r>
              <a:rPr sz="2800" dirty="0">
                <a:latin typeface="Arial"/>
                <a:cs typeface="Arial"/>
              </a:rPr>
              <a:t>about your search before you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begin.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Create </a:t>
            </a:r>
            <a:r>
              <a:rPr sz="2800" dirty="0">
                <a:latin typeface="Arial"/>
                <a:cs typeface="Arial"/>
              </a:rPr>
              <a:t>a search strategy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your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head.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950">
              <a:latin typeface="Arial"/>
              <a:cs typeface="Arial"/>
            </a:endParaRPr>
          </a:p>
          <a:p>
            <a:pPr marL="355600" marR="5080" indent="-342900">
              <a:lnSpc>
                <a:spcPts val="313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Decide </a:t>
            </a:r>
            <a:r>
              <a:rPr sz="2800" dirty="0">
                <a:latin typeface="Arial"/>
                <a:cs typeface="Arial"/>
              </a:rPr>
              <a:t>if you </a:t>
            </a:r>
            <a:r>
              <a:rPr sz="2800" spc="-5" dirty="0">
                <a:latin typeface="Arial"/>
                <a:cs typeface="Arial"/>
              </a:rPr>
              <a:t>only want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brows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information 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locate </a:t>
            </a:r>
            <a:r>
              <a:rPr sz="2800" dirty="0">
                <a:latin typeface="Arial"/>
                <a:cs typeface="Arial"/>
              </a:rPr>
              <a:t>a specific piece of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information.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Retrieve </a:t>
            </a:r>
            <a:r>
              <a:rPr sz="2800" dirty="0">
                <a:latin typeface="Arial"/>
                <a:cs typeface="Arial"/>
              </a:rPr>
              <a:t>everything you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can.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3711347"/>
            <a:ext cx="583565" cy="495934"/>
            <a:chOff x="246787" y="3711347"/>
            <a:chExt cx="583565" cy="495934"/>
          </a:xfrm>
        </p:grpSpPr>
        <p:sp>
          <p:nvSpPr>
            <p:cNvPr id="5" name="object 5"/>
            <p:cNvSpPr/>
            <p:nvPr/>
          </p:nvSpPr>
          <p:spPr>
            <a:xfrm>
              <a:off x="251460" y="371601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371601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383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6787" y="5152797"/>
            <a:ext cx="583565" cy="495934"/>
            <a:chOff x="246787" y="5152797"/>
            <a:chExt cx="583565" cy="495934"/>
          </a:xfrm>
        </p:grpSpPr>
        <p:sp>
          <p:nvSpPr>
            <p:cNvPr id="8" name="object 8"/>
            <p:cNvSpPr/>
            <p:nvPr/>
          </p:nvSpPr>
          <p:spPr>
            <a:xfrm>
              <a:off x="251460" y="515746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60" y="515746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383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6787" y="2631847"/>
            <a:ext cx="583565" cy="495934"/>
            <a:chOff x="246787" y="2631847"/>
            <a:chExt cx="583565" cy="495934"/>
          </a:xfrm>
        </p:grpSpPr>
        <p:sp>
          <p:nvSpPr>
            <p:cNvPr id="11" name="object 11"/>
            <p:cNvSpPr/>
            <p:nvPr/>
          </p:nvSpPr>
          <p:spPr>
            <a:xfrm>
              <a:off x="251460" y="263652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256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1460" y="263652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256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19177" y="1623467"/>
            <a:ext cx="584835" cy="495934"/>
            <a:chOff x="319177" y="1623467"/>
            <a:chExt cx="584835" cy="495934"/>
          </a:xfrm>
        </p:grpSpPr>
        <p:sp>
          <p:nvSpPr>
            <p:cNvPr id="14" name="object 14"/>
            <p:cNvSpPr/>
            <p:nvPr/>
          </p:nvSpPr>
          <p:spPr>
            <a:xfrm>
              <a:off x="323849" y="162813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531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849" y="162813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5310" y="243839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467359"/>
            <a:ext cx="42830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45" dirty="0"/>
              <a:t> </a:t>
            </a:r>
            <a:r>
              <a:rPr sz="4400" spc="-5" dirty="0"/>
              <a:t>Strategy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1309"/>
            <a:ext cx="8013065" cy="4225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dirty="0">
                <a:latin typeface="Arial"/>
                <a:cs typeface="Arial"/>
              </a:rPr>
              <a:t>Step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Analyze your topic to decide where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begin?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650">
              <a:latin typeface="Arial"/>
              <a:cs typeface="Arial"/>
            </a:endParaRPr>
          </a:p>
          <a:p>
            <a:pPr marL="355600" marR="321310" indent="-342900">
              <a:lnSpc>
                <a:spcPct val="835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What </a:t>
            </a:r>
            <a:r>
              <a:rPr sz="2800" b="1" spc="-10" dirty="0">
                <a:latin typeface="Arial"/>
                <a:cs typeface="Arial"/>
              </a:rPr>
              <a:t>unique </a:t>
            </a:r>
            <a:r>
              <a:rPr sz="2800" b="1" spc="-5" dirty="0">
                <a:latin typeface="Arial"/>
                <a:cs typeface="Arial"/>
              </a:rPr>
              <a:t>words</a:t>
            </a:r>
            <a:r>
              <a:rPr sz="2800" spc="-5" dirty="0">
                <a:latin typeface="Arial"/>
                <a:cs typeface="Arial"/>
              </a:rPr>
              <a:t>, </a:t>
            </a:r>
            <a:r>
              <a:rPr sz="2800" dirty="0">
                <a:latin typeface="Arial"/>
                <a:cs typeface="Arial"/>
              </a:rPr>
              <a:t>distinctive </a:t>
            </a:r>
            <a:r>
              <a:rPr sz="2800" spc="-5" dirty="0">
                <a:latin typeface="Arial"/>
                <a:cs typeface="Arial"/>
              </a:rPr>
              <a:t>names,  </a:t>
            </a:r>
            <a:r>
              <a:rPr sz="2800" dirty="0">
                <a:latin typeface="Arial"/>
                <a:cs typeface="Arial"/>
              </a:rPr>
              <a:t>abbreviations or acronyms are associated with  your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topic?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650">
              <a:latin typeface="Arial"/>
              <a:cs typeface="Arial"/>
            </a:endParaRPr>
          </a:p>
          <a:p>
            <a:pPr marL="355600" marR="876300" indent="-342900" algn="just">
              <a:lnSpc>
                <a:spcPct val="83500"/>
              </a:lnSpc>
              <a:spcBef>
                <a:spcPts val="5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you </a:t>
            </a:r>
            <a:r>
              <a:rPr sz="2800" spc="-5" dirty="0">
                <a:latin typeface="Arial"/>
                <a:cs typeface="Arial"/>
              </a:rPr>
              <a:t>think </a:t>
            </a:r>
            <a:r>
              <a:rPr sz="2800" dirty="0">
                <a:latin typeface="Arial"/>
                <a:cs typeface="Arial"/>
              </a:rPr>
              <a:t>of societies, </a:t>
            </a:r>
            <a:r>
              <a:rPr sz="2800" spc="-5" dirty="0">
                <a:latin typeface="Arial"/>
                <a:cs typeface="Arial"/>
              </a:rPr>
              <a:t>organization, or  </a:t>
            </a:r>
            <a:r>
              <a:rPr sz="2800" dirty="0">
                <a:latin typeface="Arial"/>
                <a:cs typeface="Arial"/>
              </a:rPr>
              <a:t>groups that </a:t>
            </a:r>
            <a:r>
              <a:rPr sz="2800" spc="-5" dirty="0">
                <a:latin typeface="Arial"/>
                <a:cs typeface="Arial"/>
              </a:rPr>
              <a:t>might </a:t>
            </a:r>
            <a:r>
              <a:rPr sz="2800" dirty="0">
                <a:latin typeface="Arial"/>
                <a:cs typeface="Arial"/>
              </a:rPr>
              <a:t>have information on your  topic?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1623467"/>
            <a:ext cx="583565" cy="495934"/>
            <a:chOff x="246787" y="1623467"/>
            <a:chExt cx="583565" cy="495934"/>
          </a:xfrm>
        </p:grpSpPr>
        <p:sp>
          <p:nvSpPr>
            <p:cNvPr id="5" name="object 5"/>
            <p:cNvSpPr/>
            <p:nvPr/>
          </p:nvSpPr>
          <p:spPr>
            <a:xfrm>
              <a:off x="251460" y="162813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30530" y="365760"/>
                  </a:lnTo>
                  <a:lnTo>
                    <a:pt x="430530" y="486410"/>
                  </a:lnTo>
                  <a:lnTo>
                    <a:pt x="57404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162813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4040" y="243839"/>
                  </a:lnTo>
                  <a:lnTo>
                    <a:pt x="430530" y="486410"/>
                  </a:lnTo>
                  <a:lnTo>
                    <a:pt x="430530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467359"/>
            <a:ext cx="42830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45" dirty="0"/>
              <a:t> </a:t>
            </a:r>
            <a:r>
              <a:rPr sz="4400" spc="-5" dirty="0"/>
              <a:t>Strategy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7974330" cy="35814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5600" marR="211454" indent="-342900">
              <a:lnSpc>
                <a:spcPts val="3120"/>
              </a:lnSpc>
              <a:spcBef>
                <a:spcPts val="405"/>
              </a:spcBef>
              <a:buFont typeface="Arial"/>
              <a:buChar char="•"/>
              <a:tabLst>
                <a:tab pos="454025" algn="l"/>
                <a:tab pos="454659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What </a:t>
            </a:r>
            <a:r>
              <a:rPr sz="2800" b="1" spc="-10" dirty="0">
                <a:latin typeface="Arial"/>
                <a:cs typeface="Arial"/>
              </a:rPr>
              <a:t>unique </a:t>
            </a:r>
            <a:r>
              <a:rPr sz="2800" b="1" spc="-5" dirty="0">
                <a:latin typeface="Arial"/>
                <a:cs typeface="Arial"/>
              </a:rPr>
              <a:t>phrases </a:t>
            </a:r>
            <a:r>
              <a:rPr sz="2800" dirty="0">
                <a:latin typeface="Arial"/>
                <a:cs typeface="Arial"/>
              </a:rPr>
              <a:t>can you identify in your  topic?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900">
              <a:latin typeface="Arial"/>
              <a:cs typeface="Arial"/>
            </a:endParaRPr>
          </a:p>
          <a:p>
            <a:pPr marL="355600" marR="5080" indent="-342900">
              <a:lnSpc>
                <a:spcPts val="312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  <a:tab pos="1642745" algn="l"/>
              </a:tabLst>
            </a:pP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you </a:t>
            </a:r>
            <a:r>
              <a:rPr sz="2800" spc="-5" dirty="0">
                <a:latin typeface="Arial"/>
                <a:cs typeface="Arial"/>
              </a:rPr>
              <a:t>think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synonyms </a:t>
            </a:r>
            <a:r>
              <a:rPr sz="2800" dirty="0">
                <a:latin typeface="Arial"/>
                <a:cs typeface="Arial"/>
              </a:rPr>
              <a:t>or equivalent  terms?	</a:t>
            </a:r>
            <a:r>
              <a:rPr sz="2800" spc="-5" dirty="0">
                <a:latin typeface="Arial"/>
                <a:cs typeface="Arial"/>
              </a:rPr>
              <a:t>After </a:t>
            </a:r>
            <a:r>
              <a:rPr sz="2800" dirty="0">
                <a:latin typeface="Arial"/>
                <a:cs typeface="Arial"/>
              </a:rPr>
              <a:t>all a dog is also a canine, a pooch,  a </a:t>
            </a:r>
            <a:r>
              <a:rPr sz="2800" spc="-5" dirty="0">
                <a:latin typeface="Arial"/>
                <a:cs typeface="Arial"/>
              </a:rPr>
              <a:t>mutt, </a:t>
            </a:r>
            <a:r>
              <a:rPr sz="2800" dirty="0">
                <a:latin typeface="Arial"/>
                <a:cs typeface="Arial"/>
              </a:rPr>
              <a:t>a hound, a pet and </a:t>
            </a:r>
            <a:r>
              <a:rPr sz="2800" spc="-5" dirty="0">
                <a:latin typeface="Arial"/>
                <a:cs typeface="Arial"/>
              </a:rPr>
              <a:t>man’s </a:t>
            </a:r>
            <a:r>
              <a:rPr sz="2800" dirty="0">
                <a:latin typeface="Arial"/>
                <a:cs typeface="Arial"/>
              </a:rPr>
              <a:t>best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friend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Can </a:t>
            </a:r>
            <a:r>
              <a:rPr sz="2800" dirty="0">
                <a:latin typeface="Arial"/>
                <a:cs typeface="Arial"/>
              </a:rPr>
              <a:t>you </a:t>
            </a:r>
            <a:r>
              <a:rPr sz="2800" spc="-5" dirty="0">
                <a:latin typeface="Arial"/>
                <a:cs typeface="Arial"/>
              </a:rPr>
              <a:t>think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variant spelling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words?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467359"/>
            <a:ext cx="42830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45" dirty="0"/>
              <a:t> </a:t>
            </a:r>
            <a:r>
              <a:rPr sz="4400" spc="-5" dirty="0"/>
              <a:t>Strategy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5600" algn="l"/>
              </a:tabLst>
            </a:pPr>
            <a:r>
              <a:rPr spc="-10" dirty="0"/>
              <a:t>STEP</a:t>
            </a:r>
            <a:r>
              <a:rPr spc="-5" dirty="0"/>
              <a:t> </a:t>
            </a:r>
            <a:r>
              <a:rPr dirty="0"/>
              <a:t>2</a:t>
            </a:r>
          </a:p>
          <a:p>
            <a:pPr marL="355600" marR="5080" indent="-342900">
              <a:lnSpc>
                <a:spcPts val="3590"/>
              </a:lnSpc>
              <a:spcBef>
                <a:spcPts val="8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/>
              <a:t>Decide </a:t>
            </a:r>
            <a:r>
              <a:rPr sz="3200" dirty="0"/>
              <a:t>which </a:t>
            </a:r>
            <a:r>
              <a:rPr sz="3200" spc="-5" dirty="0"/>
              <a:t>type </a:t>
            </a:r>
            <a:r>
              <a:rPr sz="3200" dirty="0"/>
              <a:t>of search engine </a:t>
            </a:r>
            <a:r>
              <a:rPr sz="3200" spc="-5" dirty="0"/>
              <a:t>to  use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35940" y="3209290"/>
            <a:ext cx="2314575" cy="113792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Keywords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Directories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3540" y="3206750"/>
            <a:ext cx="4088129" cy="114046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927100" indent="-914400">
              <a:lnSpc>
                <a:spcPct val="100000"/>
              </a:lnSpc>
              <a:spcBef>
                <a:spcPts val="650"/>
              </a:spcBef>
              <a:buChar char="-"/>
              <a:tabLst>
                <a:tab pos="926465" algn="l"/>
                <a:tab pos="927100" algn="l"/>
              </a:tabLst>
            </a:pPr>
            <a:r>
              <a:rPr sz="3200" dirty="0">
                <a:latin typeface="Arial"/>
                <a:cs typeface="Arial"/>
              </a:rPr>
              <a:t>Google</a:t>
            </a:r>
            <a:endParaRPr sz="3200">
              <a:latin typeface="Arial"/>
              <a:cs typeface="Arial"/>
            </a:endParaRPr>
          </a:p>
          <a:p>
            <a:pPr marL="927100" indent="-914400">
              <a:lnSpc>
                <a:spcPct val="100000"/>
              </a:lnSpc>
              <a:spcBef>
                <a:spcPts val="550"/>
              </a:spcBef>
              <a:buChar char="-"/>
              <a:tabLst>
                <a:tab pos="926465" algn="l"/>
                <a:tab pos="927100" algn="l"/>
              </a:tabLst>
            </a:pPr>
            <a:r>
              <a:rPr sz="3200" dirty="0">
                <a:latin typeface="Arial"/>
                <a:cs typeface="Arial"/>
              </a:rPr>
              <a:t>Yahoo,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Aardvark,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391659"/>
            <a:ext cx="415162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Meta </a:t>
            </a:r>
            <a:r>
              <a:rPr sz="3200" dirty="0">
                <a:latin typeface="Arial"/>
                <a:cs typeface="Arial"/>
              </a:rPr>
              <a:t>search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engines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7940" y="4391659"/>
            <a:ext cx="24777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3200" dirty="0">
                <a:latin typeface="Arial"/>
                <a:cs typeface="Arial"/>
              </a:rPr>
              <a:t>-	</a:t>
            </a:r>
            <a:r>
              <a:rPr sz="3200" spc="-5" dirty="0">
                <a:latin typeface="Arial"/>
                <a:cs typeface="Arial"/>
              </a:rPr>
              <a:t>DogPile,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6787" y="1768247"/>
            <a:ext cx="583565" cy="495934"/>
            <a:chOff x="246787" y="1768247"/>
            <a:chExt cx="583565" cy="495934"/>
          </a:xfrm>
        </p:grpSpPr>
        <p:sp>
          <p:nvSpPr>
            <p:cNvPr id="9" name="object 9"/>
            <p:cNvSpPr/>
            <p:nvPr/>
          </p:nvSpPr>
          <p:spPr>
            <a:xfrm>
              <a:off x="251460" y="177292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256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1460" y="177292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256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779" y="467359"/>
            <a:ext cx="42830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Search</a:t>
            </a:r>
            <a:r>
              <a:rPr sz="4400" spc="-45" dirty="0"/>
              <a:t> </a:t>
            </a:r>
            <a:r>
              <a:rPr sz="4400" spc="-5" dirty="0"/>
              <a:t>Strategy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96201"/>
            <a:ext cx="7480934" cy="297561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latin typeface="Arial"/>
                <a:cs typeface="Arial"/>
              </a:rPr>
              <a:t>Step </a:t>
            </a:r>
            <a:r>
              <a:rPr sz="4000" b="1" dirty="0">
                <a:latin typeface="Arial"/>
                <a:cs typeface="Arial"/>
              </a:rPr>
              <a:t>3</a:t>
            </a:r>
            <a:endParaRPr sz="4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5" dirty="0">
                <a:latin typeface="Arial"/>
                <a:cs typeface="Arial"/>
              </a:rPr>
              <a:t>Change </a:t>
            </a:r>
            <a:r>
              <a:rPr sz="3600" b="1" dirty="0">
                <a:latin typeface="Arial"/>
                <a:cs typeface="Arial"/>
              </a:rPr>
              <a:t>and </a:t>
            </a:r>
            <a:r>
              <a:rPr sz="3600" b="1" spc="-5" dirty="0">
                <a:latin typeface="Arial"/>
                <a:cs typeface="Arial"/>
              </a:rPr>
              <a:t>vary your</a:t>
            </a:r>
            <a:r>
              <a:rPr sz="3600" b="1" spc="-6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approach.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Try </a:t>
            </a:r>
            <a:r>
              <a:rPr sz="3200" dirty="0">
                <a:latin typeface="Arial"/>
                <a:cs typeface="Arial"/>
              </a:rPr>
              <a:t>something </a:t>
            </a:r>
            <a:r>
              <a:rPr sz="3200" spc="-5" dirty="0">
                <a:latin typeface="Arial"/>
                <a:cs typeface="Arial"/>
              </a:rPr>
              <a:t>different </a:t>
            </a:r>
            <a:r>
              <a:rPr sz="3200" dirty="0">
                <a:latin typeface="Arial"/>
                <a:cs typeface="Arial"/>
              </a:rPr>
              <a:t>(search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engine)</a:t>
            </a:r>
            <a:endParaRPr sz="3200">
              <a:latin typeface="Arial"/>
              <a:cs typeface="Arial"/>
            </a:endParaRPr>
          </a:p>
          <a:p>
            <a:pPr marL="355600" marR="10160" indent="-342900">
              <a:lnSpc>
                <a:spcPts val="3670"/>
              </a:lnSpc>
              <a:spcBef>
                <a:spcPts val="11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Look </a:t>
            </a:r>
            <a:r>
              <a:rPr sz="3200" spc="-5" dirty="0">
                <a:latin typeface="Arial"/>
                <a:cs typeface="Arial"/>
              </a:rPr>
              <a:t>while </a:t>
            </a:r>
            <a:r>
              <a:rPr sz="3200" dirty="0">
                <a:latin typeface="Arial"/>
                <a:cs typeface="Arial"/>
              </a:rPr>
              <a:t>you search you may </a:t>
            </a:r>
            <a:r>
              <a:rPr sz="3200" spc="-5" dirty="0">
                <a:latin typeface="Arial"/>
                <a:cs typeface="Arial"/>
              </a:rPr>
              <a:t>pick </a:t>
            </a:r>
            <a:r>
              <a:rPr sz="3200" dirty="0">
                <a:latin typeface="Arial"/>
                <a:cs typeface="Arial"/>
              </a:rPr>
              <a:t>up  </a:t>
            </a:r>
            <a:r>
              <a:rPr sz="3200" spc="-5" dirty="0">
                <a:latin typeface="Arial"/>
                <a:cs typeface="Arial"/>
              </a:rPr>
              <a:t>tips.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9177" y="1695857"/>
            <a:ext cx="584835" cy="494665"/>
            <a:chOff x="319177" y="1695857"/>
            <a:chExt cx="584835" cy="494665"/>
          </a:xfrm>
        </p:grpSpPr>
        <p:sp>
          <p:nvSpPr>
            <p:cNvPr id="5" name="object 5"/>
            <p:cNvSpPr/>
            <p:nvPr/>
          </p:nvSpPr>
          <p:spPr>
            <a:xfrm>
              <a:off x="323849" y="1700530"/>
              <a:ext cx="575310" cy="485140"/>
            </a:xfrm>
            <a:custGeom>
              <a:avLst/>
              <a:gdLst/>
              <a:ahLst/>
              <a:cxnLst/>
              <a:rect l="l" t="t" r="r" b="b"/>
              <a:pathLst>
                <a:path w="57531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3220"/>
                  </a:lnTo>
                  <a:lnTo>
                    <a:pt x="430530" y="363220"/>
                  </a:lnTo>
                  <a:lnTo>
                    <a:pt x="430530" y="485140"/>
                  </a:lnTo>
                  <a:lnTo>
                    <a:pt x="57531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3849" y="1700530"/>
              <a:ext cx="575310" cy="485140"/>
            </a:xfrm>
            <a:custGeom>
              <a:avLst/>
              <a:gdLst/>
              <a:ahLst/>
              <a:cxnLst/>
              <a:rect l="l" t="t" r="r" b="b"/>
              <a:pathLst>
                <a:path w="57531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5310" y="242570"/>
                  </a:lnTo>
                  <a:lnTo>
                    <a:pt x="430530" y="485140"/>
                  </a:lnTo>
                  <a:lnTo>
                    <a:pt x="430530" y="363220"/>
                  </a:lnTo>
                  <a:lnTo>
                    <a:pt x="0" y="36322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478395" cy="375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755265" algn="l"/>
                <a:tab pos="3669665" algn="l"/>
              </a:tabLst>
            </a:pPr>
            <a:r>
              <a:rPr sz="3200" b="1" spc="-5" dirty="0">
                <a:latin typeface="Arial"/>
                <a:cs typeface="Arial"/>
              </a:rPr>
              <a:t>Be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specific	</a:t>
            </a:r>
            <a:r>
              <a:rPr sz="3200" dirty="0">
                <a:latin typeface="Arial"/>
                <a:cs typeface="Arial"/>
              </a:rPr>
              <a:t>-	“Hurricane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Hugo”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550">
              <a:latin typeface="Arial"/>
              <a:cs typeface="Arial"/>
            </a:endParaRPr>
          </a:p>
          <a:p>
            <a:pPr marL="355600" marR="5080" indent="-342900">
              <a:lnSpc>
                <a:spcPts val="359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b="1" spc="-5" dirty="0">
                <a:latin typeface="Arial"/>
                <a:cs typeface="Arial"/>
              </a:rPr>
              <a:t>nouns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b="1" dirty="0">
                <a:latin typeface="Arial"/>
                <a:cs typeface="Arial"/>
              </a:rPr>
              <a:t>objects </a:t>
            </a:r>
            <a:r>
              <a:rPr sz="3200" dirty="0">
                <a:latin typeface="Arial"/>
                <a:cs typeface="Arial"/>
              </a:rPr>
              <a:t>as keywords –  </a:t>
            </a:r>
            <a:r>
              <a:rPr sz="3200" spc="-5" dirty="0">
                <a:latin typeface="Arial"/>
                <a:cs typeface="Arial"/>
              </a:rPr>
              <a:t>fiesta </a:t>
            </a:r>
            <a:r>
              <a:rPr sz="3200" dirty="0">
                <a:latin typeface="Arial"/>
                <a:cs typeface="Arial"/>
              </a:rPr>
              <a:t>dinnerware plates cups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saucers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Put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most </a:t>
            </a:r>
            <a:r>
              <a:rPr sz="3200" spc="-5" dirty="0">
                <a:latin typeface="Arial"/>
                <a:cs typeface="Arial"/>
              </a:rPr>
              <a:t>important </a:t>
            </a:r>
            <a:r>
              <a:rPr sz="3200" dirty="0">
                <a:latin typeface="Arial"/>
                <a:cs typeface="Arial"/>
              </a:rPr>
              <a:t>term </a:t>
            </a:r>
            <a:r>
              <a:rPr sz="3200" b="1" dirty="0">
                <a:latin typeface="Arial"/>
                <a:cs typeface="Arial"/>
              </a:rPr>
              <a:t>first </a:t>
            </a:r>
            <a:r>
              <a:rPr sz="3200" dirty="0">
                <a:latin typeface="Arial"/>
                <a:cs typeface="Arial"/>
              </a:rPr>
              <a:t>–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354965" algn="l"/>
              </a:tabLst>
            </a:pPr>
            <a:r>
              <a:rPr sz="3200" dirty="0">
                <a:latin typeface="Arial"/>
                <a:cs typeface="Arial"/>
              </a:rPr>
              <a:t>•	+hybrid </a:t>
            </a:r>
            <a:r>
              <a:rPr sz="3200" spc="-5" dirty="0">
                <a:latin typeface="Arial"/>
                <a:cs typeface="Arial"/>
              </a:rPr>
              <a:t>+electric </a:t>
            </a:r>
            <a:r>
              <a:rPr sz="3200" dirty="0">
                <a:latin typeface="Arial"/>
                <a:cs typeface="Arial"/>
              </a:rPr>
              <a:t>+gas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+vehicles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580" y="467359"/>
            <a:ext cx="72294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7060" algn="l"/>
              </a:tabLst>
            </a:pPr>
            <a:r>
              <a:rPr sz="4400" spc="-5" dirty="0"/>
              <a:t>What</a:t>
            </a:r>
            <a:r>
              <a:rPr sz="4400" spc="10" dirty="0"/>
              <a:t> </a:t>
            </a:r>
            <a:r>
              <a:rPr sz="4400" spc="-5" dirty="0"/>
              <a:t>is</a:t>
            </a:r>
            <a:r>
              <a:rPr sz="4400" spc="5" dirty="0"/>
              <a:t> </a:t>
            </a:r>
            <a:r>
              <a:rPr sz="4400" spc="-5" dirty="0"/>
              <a:t>the	Internet</a:t>
            </a:r>
            <a:r>
              <a:rPr sz="4400" spc="-40" dirty="0"/>
              <a:t> </a:t>
            </a:r>
            <a:r>
              <a:rPr sz="4400" spc="-5" dirty="0"/>
              <a:t>about?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548880" cy="29933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867410" indent="-342900">
              <a:lnSpc>
                <a:spcPts val="3579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You can access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Internet </a:t>
            </a:r>
            <a:r>
              <a:rPr sz="3200" spc="-5" dirty="0">
                <a:latin typeface="Arial"/>
                <a:cs typeface="Arial"/>
              </a:rPr>
              <a:t>from </a:t>
            </a:r>
            <a:r>
              <a:rPr sz="3200" dirty="0">
                <a:latin typeface="Arial"/>
                <a:cs typeface="Arial"/>
              </a:rPr>
              <a:t>a  computer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anywhere.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450">
              <a:latin typeface="Arial"/>
              <a:cs typeface="Arial"/>
            </a:endParaRPr>
          </a:p>
          <a:p>
            <a:pPr marL="355600" marR="5080" indent="-342900">
              <a:lnSpc>
                <a:spcPct val="934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Success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business today requires </a:t>
            </a:r>
            <a:r>
              <a:rPr sz="3200" spc="-5" dirty="0">
                <a:latin typeface="Arial"/>
                <a:cs typeface="Arial"/>
              </a:rPr>
              <a:t>an  </a:t>
            </a:r>
            <a:r>
              <a:rPr sz="3200" dirty="0">
                <a:latin typeface="Arial"/>
                <a:cs typeface="Arial"/>
              </a:rPr>
              <a:t>understanding of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Internet and how </a:t>
            </a:r>
            <a:r>
              <a:rPr sz="3200" spc="-5" dirty="0">
                <a:latin typeface="Arial"/>
                <a:cs typeface="Arial"/>
              </a:rPr>
              <a:t>it  </a:t>
            </a:r>
            <a:r>
              <a:rPr sz="3200" dirty="0">
                <a:latin typeface="Arial"/>
                <a:cs typeface="Arial"/>
              </a:rPr>
              <a:t>works.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34740" y="4392929"/>
            <a:ext cx="1327150" cy="2104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8044815" cy="390525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asterisk (*)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find plurals </a:t>
            </a:r>
            <a:r>
              <a:rPr sz="3200" dirty="0">
                <a:latin typeface="Arial"/>
                <a:cs typeface="Arial"/>
              </a:rPr>
              <a:t>of  words – retriev*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returns</a:t>
            </a:r>
            <a:r>
              <a:rPr sz="3200" dirty="0">
                <a:latin typeface="Arial"/>
                <a:cs typeface="Arial"/>
              </a:rPr>
              <a:t> retrieves, </a:t>
            </a:r>
            <a:r>
              <a:rPr sz="3200" spc="-5" dirty="0">
                <a:latin typeface="Arial"/>
                <a:cs typeface="Arial"/>
              </a:rPr>
              <a:t>retrieval,  </a:t>
            </a:r>
            <a:r>
              <a:rPr sz="3200" dirty="0">
                <a:latin typeface="Arial"/>
                <a:cs typeface="Arial"/>
              </a:rPr>
              <a:t>retriever and any other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variation.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273050" indent="-342900">
              <a:lnSpc>
                <a:spcPct val="934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Type keyword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b="1" dirty="0">
                <a:latin typeface="Arial"/>
                <a:cs typeface="Arial"/>
              </a:rPr>
              <a:t>lowercases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find </a:t>
            </a:r>
            <a:r>
              <a:rPr sz="3200" dirty="0">
                <a:latin typeface="Arial"/>
                <a:cs typeface="Arial"/>
              </a:rPr>
              <a:t>both  lower and uppercase variations –  president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retrieves</a:t>
            </a:r>
            <a:r>
              <a:rPr sz="3200" dirty="0">
                <a:latin typeface="Arial"/>
                <a:cs typeface="Arial"/>
              </a:rPr>
              <a:t> president and  President.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8049259" cy="34493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1866900" indent="-342900">
              <a:lnSpc>
                <a:spcPts val="3579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more </a:t>
            </a:r>
            <a:r>
              <a:rPr sz="3200" dirty="0">
                <a:latin typeface="Arial"/>
                <a:cs typeface="Arial"/>
              </a:rPr>
              <a:t>than </a:t>
            </a:r>
            <a:r>
              <a:rPr sz="3200" b="1" dirty="0">
                <a:latin typeface="Arial"/>
                <a:cs typeface="Arial"/>
              </a:rPr>
              <a:t>two keywords </a:t>
            </a:r>
            <a:r>
              <a:rPr sz="3200" dirty="0">
                <a:latin typeface="Arial"/>
                <a:cs typeface="Arial"/>
              </a:rPr>
              <a:t>–  interaction </a:t>
            </a:r>
            <a:r>
              <a:rPr sz="3200" spc="-5" dirty="0">
                <a:latin typeface="Arial"/>
                <a:cs typeface="Arial"/>
              </a:rPr>
              <a:t>vitamins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drugs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450">
              <a:latin typeface="Arial"/>
              <a:cs typeface="Arial"/>
            </a:endParaRPr>
          </a:p>
          <a:p>
            <a:pPr marL="355600" marR="5080" indent="-342900">
              <a:lnSpc>
                <a:spcPct val="934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b="1" spc="-5" dirty="0">
                <a:latin typeface="Arial"/>
                <a:cs typeface="Arial"/>
              </a:rPr>
              <a:t>quotation </a:t>
            </a:r>
            <a:r>
              <a:rPr sz="3200" b="1" dirty="0">
                <a:latin typeface="Arial"/>
                <a:cs typeface="Arial"/>
              </a:rPr>
              <a:t>marks (“”) </a:t>
            </a:r>
            <a:r>
              <a:rPr sz="3200" dirty="0">
                <a:latin typeface="Arial"/>
                <a:cs typeface="Arial"/>
              </a:rPr>
              <a:t>to create  phrases so that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search engine can find 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exact sequence of word – “bye bye  </a:t>
            </a:r>
            <a:r>
              <a:rPr sz="3200" spc="-5" dirty="0">
                <a:latin typeface="Arial"/>
                <a:cs typeface="Arial"/>
              </a:rPr>
              <a:t>miss </a:t>
            </a:r>
            <a:r>
              <a:rPr sz="3200" dirty="0">
                <a:latin typeface="Arial"/>
                <a:cs typeface="Arial"/>
              </a:rPr>
              <a:t>american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pie”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618095" cy="41986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5244" indent="-342900">
              <a:lnSpc>
                <a:spcPts val="322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a </a:t>
            </a:r>
            <a:r>
              <a:rPr sz="3200" b="1" dirty="0">
                <a:latin typeface="Arial"/>
                <a:cs typeface="Arial"/>
              </a:rPr>
              <a:t>hyphen alternative </a:t>
            </a:r>
            <a:r>
              <a:rPr sz="3200" dirty="0">
                <a:latin typeface="Arial"/>
                <a:cs typeface="Arial"/>
              </a:rPr>
              <a:t>– </a:t>
            </a:r>
            <a:r>
              <a:rPr sz="3200" spc="-5" dirty="0">
                <a:latin typeface="Arial"/>
                <a:cs typeface="Arial"/>
              </a:rPr>
              <a:t>email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vs</a:t>
            </a:r>
            <a:r>
              <a:rPr sz="3200" dirty="0">
                <a:latin typeface="Arial"/>
                <a:cs typeface="Arial"/>
              </a:rPr>
              <a:t> e-  </a:t>
            </a:r>
            <a:r>
              <a:rPr sz="3200" spc="-5" dirty="0">
                <a:latin typeface="Arial"/>
                <a:cs typeface="Arial"/>
              </a:rPr>
              <a:t>mail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6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Limit </a:t>
            </a:r>
            <a:r>
              <a:rPr sz="3200" dirty="0">
                <a:latin typeface="Arial"/>
                <a:cs typeface="Arial"/>
              </a:rPr>
              <a:t>search by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language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marR="5080" indent="-342900">
              <a:lnSpc>
                <a:spcPct val="84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b="1" dirty="0">
                <a:latin typeface="Arial"/>
                <a:cs typeface="Arial"/>
              </a:rPr>
              <a:t>uppercase characters </a:t>
            </a:r>
            <a:r>
              <a:rPr sz="3200" spc="-5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Boolean  operators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your search to </a:t>
            </a:r>
            <a:r>
              <a:rPr sz="3200" spc="-5" dirty="0">
                <a:latin typeface="Arial"/>
                <a:cs typeface="Arial"/>
              </a:rPr>
              <a:t>differentiate  </a:t>
            </a:r>
            <a:r>
              <a:rPr sz="3200" dirty="0">
                <a:latin typeface="Arial"/>
                <a:cs typeface="Arial"/>
              </a:rPr>
              <a:t>between the words and the operators –  cats </a:t>
            </a:r>
            <a:r>
              <a:rPr sz="3200" b="1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dogs </a:t>
            </a:r>
            <a:r>
              <a:rPr sz="3200" b="1" spc="5" dirty="0">
                <a:latin typeface="Arial"/>
                <a:cs typeface="Arial"/>
              </a:rPr>
              <a:t>NOT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mice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907020" cy="41986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080" indent="-342900">
              <a:lnSpc>
                <a:spcPts val="322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Combine </a:t>
            </a:r>
            <a:r>
              <a:rPr sz="3200" dirty="0">
                <a:latin typeface="Arial"/>
                <a:cs typeface="Arial"/>
              </a:rPr>
              <a:t>keyword wherever possible into  phrases – “ search engine</a:t>
            </a:r>
            <a:r>
              <a:rPr sz="3200" spc="-5" dirty="0">
                <a:latin typeface="Arial"/>
                <a:cs typeface="Arial"/>
              </a:rPr>
              <a:t> tutorials”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marR="50800" indent="-342900">
              <a:lnSpc>
                <a:spcPts val="3229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Avoid </a:t>
            </a:r>
            <a:r>
              <a:rPr sz="3200" b="1" dirty="0">
                <a:latin typeface="Arial"/>
                <a:cs typeface="Arial"/>
              </a:rPr>
              <a:t>common words </a:t>
            </a:r>
            <a:r>
              <a:rPr sz="3200" dirty="0">
                <a:latin typeface="Arial"/>
                <a:cs typeface="Arial"/>
              </a:rPr>
              <a:t>e.g. </a:t>
            </a:r>
            <a:r>
              <a:rPr sz="3200" spc="-5" dirty="0">
                <a:latin typeface="Arial"/>
                <a:cs typeface="Arial"/>
              </a:rPr>
              <a:t>water, </a:t>
            </a:r>
            <a:r>
              <a:rPr sz="3200" dirty="0">
                <a:latin typeface="Arial"/>
                <a:cs typeface="Arial"/>
              </a:rPr>
              <a:t>unless  they </a:t>
            </a:r>
            <a:r>
              <a:rPr sz="3200" spc="-5" dirty="0">
                <a:latin typeface="Arial"/>
                <a:cs typeface="Arial"/>
              </a:rPr>
              <a:t>form </a:t>
            </a:r>
            <a:r>
              <a:rPr sz="3200" dirty="0">
                <a:latin typeface="Arial"/>
                <a:cs typeface="Arial"/>
              </a:rPr>
              <a:t>part of a phrase – </a:t>
            </a:r>
            <a:r>
              <a:rPr sz="3200" spc="-5" dirty="0">
                <a:latin typeface="Arial"/>
                <a:cs typeface="Arial"/>
              </a:rPr>
              <a:t>“bottle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water”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marR="252095" indent="-342900">
              <a:lnSpc>
                <a:spcPct val="84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Think </a:t>
            </a:r>
            <a:r>
              <a:rPr sz="3200" dirty="0">
                <a:latin typeface="Arial"/>
                <a:cs typeface="Arial"/>
              </a:rPr>
              <a:t>about words you </a:t>
            </a:r>
            <a:r>
              <a:rPr sz="3200" b="1" dirty="0">
                <a:latin typeface="Arial"/>
                <a:cs typeface="Arial"/>
              </a:rPr>
              <a:t>expect to find </a:t>
            </a:r>
            <a:r>
              <a:rPr sz="3200" spc="-5" dirty="0">
                <a:latin typeface="Arial"/>
                <a:cs typeface="Arial"/>
              </a:rPr>
              <a:t>in  the </a:t>
            </a:r>
            <a:r>
              <a:rPr sz="3200" dirty="0">
                <a:latin typeface="Arial"/>
                <a:cs typeface="Arial"/>
              </a:rPr>
              <a:t>document and use </a:t>
            </a:r>
            <a:r>
              <a:rPr sz="3200" spc="-5" dirty="0">
                <a:latin typeface="Arial"/>
                <a:cs typeface="Arial"/>
              </a:rPr>
              <a:t>it as </a:t>
            </a:r>
            <a:r>
              <a:rPr sz="3200" dirty="0">
                <a:latin typeface="Arial"/>
                <a:cs typeface="Arial"/>
              </a:rPr>
              <a:t>keywords –  anorexia </a:t>
            </a:r>
            <a:r>
              <a:rPr sz="3200" spc="-5" dirty="0">
                <a:latin typeface="Arial"/>
                <a:cs typeface="Arial"/>
              </a:rPr>
              <a:t>bulimia </a:t>
            </a:r>
            <a:r>
              <a:rPr sz="3200" dirty="0">
                <a:latin typeface="Arial"/>
                <a:cs typeface="Arial"/>
              </a:rPr>
              <a:t>eating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disorder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548245" cy="299339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Write down </a:t>
            </a:r>
            <a:r>
              <a:rPr sz="3200" dirty="0">
                <a:latin typeface="Arial"/>
                <a:cs typeface="Arial"/>
              </a:rPr>
              <a:t>your search strategy and  </a:t>
            </a:r>
            <a:r>
              <a:rPr sz="3200" b="1" dirty="0">
                <a:latin typeface="Arial"/>
                <a:cs typeface="Arial"/>
              </a:rPr>
              <a:t>revise </a:t>
            </a:r>
            <a:r>
              <a:rPr sz="3200" spc="-5" dirty="0">
                <a:latin typeface="Arial"/>
                <a:cs typeface="Arial"/>
              </a:rPr>
              <a:t>it </a:t>
            </a:r>
            <a:r>
              <a:rPr sz="3200" dirty="0">
                <a:latin typeface="Arial"/>
                <a:cs typeface="Arial"/>
              </a:rPr>
              <a:t>before you type </a:t>
            </a:r>
            <a:r>
              <a:rPr sz="3200" spc="-5" dirty="0">
                <a:latin typeface="Arial"/>
                <a:cs typeface="Arial"/>
              </a:rPr>
              <a:t>it into </a:t>
            </a:r>
            <a:r>
              <a:rPr sz="3200" dirty="0">
                <a:latin typeface="Arial"/>
                <a:cs typeface="Arial"/>
              </a:rPr>
              <a:t>a search  engine query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box.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550">
              <a:latin typeface="Arial"/>
              <a:cs typeface="Arial"/>
            </a:endParaRPr>
          </a:p>
          <a:p>
            <a:pPr marL="355600" marR="208279" indent="-342900">
              <a:lnSpc>
                <a:spcPts val="3579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It help to </a:t>
            </a:r>
            <a:r>
              <a:rPr sz="3200" b="1" dirty="0">
                <a:latin typeface="Arial"/>
                <a:cs typeface="Arial"/>
              </a:rPr>
              <a:t>revise </a:t>
            </a:r>
            <a:r>
              <a:rPr sz="3200" dirty="0">
                <a:latin typeface="Arial"/>
                <a:cs typeface="Arial"/>
              </a:rPr>
              <a:t>your search strategy </a:t>
            </a:r>
            <a:r>
              <a:rPr sz="3200" spc="-5" dirty="0">
                <a:latin typeface="Arial"/>
                <a:cs typeface="Arial"/>
              </a:rPr>
              <a:t>if  </a:t>
            </a:r>
            <a:r>
              <a:rPr sz="3200" dirty="0">
                <a:latin typeface="Arial"/>
                <a:cs typeface="Arial"/>
              </a:rPr>
              <a:t>your </a:t>
            </a:r>
            <a:r>
              <a:rPr sz="3200" spc="-5" dirty="0">
                <a:latin typeface="Arial"/>
                <a:cs typeface="Arial"/>
              </a:rPr>
              <a:t>hits </a:t>
            </a:r>
            <a:r>
              <a:rPr sz="3200" dirty="0">
                <a:latin typeface="Arial"/>
                <a:cs typeface="Arial"/>
              </a:rPr>
              <a:t>were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unsuccessful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887334" cy="41084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5080" indent="-342900">
              <a:lnSpc>
                <a:spcPts val="3579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Try </a:t>
            </a:r>
            <a:r>
              <a:rPr sz="3200" dirty="0">
                <a:latin typeface="Arial"/>
                <a:cs typeface="Arial"/>
              </a:rPr>
              <a:t>an </a:t>
            </a:r>
            <a:r>
              <a:rPr sz="3200" b="1" dirty="0">
                <a:latin typeface="Arial"/>
                <a:cs typeface="Arial"/>
              </a:rPr>
              <a:t>alternative search engine</a:t>
            </a:r>
            <a:r>
              <a:rPr sz="3200" dirty="0">
                <a:latin typeface="Arial"/>
                <a:cs typeface="Arial"/>
              </a:rPr>
              <a:t>, do not  </a:t>
            </a:r>
            <a:r>
              <a:rPr sz="3200" spc="-5" dirty="0">
                <a:latin typeface="Arial"/>
                <a:cs typeface="Arial"/>
              </a:rPr>
              <a:t>stick to </a:t>
            </a:r>
            <a:r>
              <a:rPr sz="3200" dirty="0">
                <a:latin typeface="Arial"/>
                <a:cs typeface="Arial"/>
              </a:rPr>
              <a:t>just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one.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Use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plus sign (+) </a:t>
            </a:r>
            <a:r>
              <a:rPr sz="3200" dirty="0">
                <a:latin typeface="Arial"/>
                <a:cs typeface="Arial"/>
              </a:rPr>
              <a:t>to combine words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99060" indent="-342900">
              <a:lnSpc>
                <a:spcPct val="934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Look </a:t>
            </a:r>
            <a:r>
              <a:rPr sz="3200" spc="-5" dirty="0">
                <a:latin typeface="Arial"/>
                <a:cs typeface="Arial"/>
              </a:rPr>
              <a:t>for alternative </a:t>
            </a:r>
            <a:r>
              <a:rPr sz="3200" dirty="0">
                <a:latin typeface="Arial"/>
                <a:cs typeface="Arial"/>
              </a:rPr>
              <a:t>ways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b="1" spc="-5" dirty="0">
                <a:latin typeface="Arial"/>
                <a:cs typeface="Arial"/>
              </a:rPr>
              <a:t>spelling </a:t>
            </a:r>
            <a:r>
              <a:rPr sz="3200" dirty="0">
                <a:latin typeface="Arial"/>
                <a:cs typeface="Arial"/>
              </a:rPr>
              <a:t>a  word – col*or returns color </a:t>
            </a:r>
            <a:r>
              <a:rPr sz="3200" spc="-5" dirty="0">
                <a:latin typeface="Arial"/>
                <a:cs typeface="Arial"/>
              </a:rPr>
              <a:t>(America) </a:t>
            </a:r>
            <a:r>
              <a:rPr sz="3200" dirty="0">
                <a:latin typeface="Arial"/>
                <a:cs typeface="Arial"/>
              </a:rPr>
              <a:t>and  colour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(British)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8047355" cy="401447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355600" marR="5080" indent="-342900">
              <a:lnSpc>
                <a:spcPts val="281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Look at alternative </a:t>
            </a:r>
            <a:r>
              <a:rPr sz="2800" b="1" spc="-5" dirty="0">
                <a:latin typeface="Arial"/>
                <a:cs typeface="Arial"/>
              </a:rPr>
              <a:t>ways </a:t>
            </a:r>
            <a:r>
              <a:rPr sz="2800" b="1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phrasing </a:t>
            </a:r>
            <a:r>
              <a:rPr sz="2800" dirty="0">
                <a:latin typeface="Arial"/>
                <a:cs typeface="Arial"/>
              </a:rPr>
              <a:t>a search –  district six, district 6,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districtsix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600">
              <a:latin typeface="Arial"/>
              <a:cs typeface="Arial"/>
            </a:endParaRPr>
          </a:p>
          <a:p>
            <a:pPr marL="355600" marR="1150620" indent="-342900">
              <a:lnSpc>
                <a:spcPts val="281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advance </a:t>
            </a:r>
            <a:r>
              <a:rPr sz="2800" dirty="0">
                <a:latin typeface="Arial"/>
                <a:cs typeface="Arial"/>
              </a:rPr>
              <a:t>search field of a search  </a:t>
            </a:r>
            <a:r>
              <a:rPr sz="2800" spc="-5" dirty="0">
                <a:latin typeface="Arial"/>
                <a:cs typeface="Arial"/>
              </a:rPr>
              <a:t>engine.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650">
              <a:latin typeface="Arial"/>
              <a:cs typeface="Arial"/>
            </a:endParaRPr>
          </a:p>
          <a:p>
            <a:pPr marL="355600" marR="608330" indent="-342900">
              <a:lnSpc>
                <a:spcPct val="83500"/>
              </a:lnSpc>
              <a:buFont typeface="Arial"/>
              <a:buChar char="•"/>
              <a:tabLst>
                <a:tab pos="354965" algn="l"/>
                <a:tab pos="355600" algn="l"/>
                <a:tab pos="2428240" algn="l"/>
              </a:tabLst>
            </a:pPr>
            <a:r>
              <a:rPr sz="2800" b="1" spc="-10" dirty="0">
                <a:latin typeface="Arial"/>
                <a:cs typeface="Arial"/>
              </a:rPr>
              <a:t>Combine </a:t>
            </a:r>
            <a:r>
              <a:rPr sz="2800" b="1" spc="-5" dirty="0">
                <a:latin typeface="Arial"/>
                <a:cs typeface="Arial"/>
              </a:rPr>
              <a:t>keyword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b="1" spc="-5" dirty="0">
                <a:latin typeface="Arial"/>
                <a:cs typeface="Arial"/>
              </a:rPr>
              <a:t>phrases </a:t>
            </a:r>
            <a:r>
              <a:rPr sz="2800" dirty="0">
                <a:latin typeface="Arial"/>
                <a:cs typeface="Arial"/>
              </a:rPr>
              <a:t>using the  </a:t>
            </a:r>
            <a:r>
              <a:rPr sz="2800" b="1" spc="-5" dirty="0">
                <a:latin typeface="Arial"/>
                <a:cs typeface="Arial"/>
              </a:rPr>
              <a:t>double quotes </a:t>
            </a:r>
            <a:r>
              <a:rPr sz="2800" dirty="0">
                <a:latin typeface="Arial"/>
                <a:cs typeface="Arial"/>
              </a:rPr>
              <a:t>and the </a:t>
            </a:r>
            <a:r>
              <a:rPr sz="2800" b="1" spc="-5" dirty="0">
                <a:latin typeface="Arial"/>
                <a:cs typeface="Arial"/>
              </a:rPr>
              <a:t>plus sign </a:t>
            </a:r>
            <a:r>
              <a:rPr sz="2800" dirty="0">
                <a:latin typeface="Arial"/>
                <a:cs typeface="Arial"/>
              </a:rPr>
              <a:t>and/or the  </a:t>
            </a:r>
            <a:r>
              <a:rPr sz="2800" b="1" spc="-5" dirty="0">
                <a:latin typeface="Arial"/>
                <a:cs typeface="Arial"/>
              </a:rPr>
              <a:t>minus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sign	</a:t>
            </a:r>
            <a:r>
              <a:rPr sz="2800" dirty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810"/>
              </a:lnSpc>
            </a:pPr>
            <a:r>
              <a:rPr sz="2800" spc="-5" dirty="0">
                <a:latin typeface="Arial"/>
                <a:cs typeface="Arial"/>
              </a:rPr>
              <a:t>+cowboys +“wild </a:t>
            </a:r>
            <a:r>
              <a:rPr sz="2800" dirty="0">
                <a:latin typeface="Arial"/>
                <a:cs typeface="Arial"/>
              </a:rPr>
              <a:t>west” -football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-dallas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98725" marR="5080" indent="-179070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Guidelines to</a:t>
            </a:r>
            <a:r>
              <a:rPr spc="-70" dirty="0"/>
              <a:t> </a:t>
            </a:r>
            <a:r>
              <a:rPr spc="-5" dirty="0"/>
              <a:t>successful  searching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322184" cy="299339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273685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Before you use a search engine read  about </a:t>
            </a:r>
            <a:r>
              <a:rPr sz="3200" spc="-5" dirty="0">
                <a:latin typeface="Arial"/>
                <a:cs typeface="Arial"/>
              </a:rPr>
              <a:t>its </a:t>
            </a:r>
            <a:r>
              <a:rPr sz="3200" b="1" spc="-5" dirty="0">
                <a:latin typeface="Arial"/>
                <a:cs typeface="Arial"/>
              </a:rPr>
              <a:t>help function </a:t>
            </a:r>
            <a:r>
              <a:rPr sz="3200" dirty="0">
                <a:latin typeface="Arial"/>
                <a:cs typeface="Arial"/>
              </a:rPr>
              <a:t>/ or </a:t>
            </a:r>
            <a:r>
              <a:rPr sz="3200" b="1" dirty="0">
                <a:latin typeface="Arial"/>
                <a:cs typeface="Arial"/>
              </a:rPr>
              <a:t>about  function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550">
              <a:latin typeface="Arial"/>
              <a:cs typeface="Arial"/>
            </a:endParaRPr>
          </a:p>
          <a:p>
            <a:pPr marL="355600" marR="5080" indent="-342900">
              <a:lnSpc>
                <a:spcPts val="3579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Read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FAQ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a search engine, </a:t>
            </a:r>
            <a:r>
              <a:rPr sz="3200" spc="-5" dirty="0">
                <a:latin typeface="Arial"/>
                <a:cs typeface="Arial"/>
              </a:rPr>
              <a:t>it  </a:t>
            </a:r>
            <a:r>
              <a:rPr sz="3200" dirty="0">
                <a:latin typeface="Arial"/>
                <a:cs typeface="Arial"/>
              </a:rPr>
              <a:t>provide helpful </a:t>
            </a:r>
            <a:r>
              <a:rPr sz="3200" spc="-5" dirty="0">
                <a:latin typeface="Arial"/>
                <a:cs typeface="Arial"/>
              </a:rPr>
              <a:t>hints </a:t>
            </a:r>
            <a:r>
              <a:rPr sz="3200" dirty="0">
                <a:latin typeface="Arial"/>
                <a:cs typeface="Arial"/>
              </a:rPr>
              <a:t>on how to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search.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9680" y="467359"/>
            <a:ext cx="66459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Advance search</a:t>
            </a:r>
            <a:r>
              <a:rPr sz="4400" spc="-25" dirty="0"/>
              <a:t> </a:t>
            </a:r>
            <a:r>
              <a:rPr sz="4400" spc="-5" dirty="0"/>
              <a:t>strategy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8002270" cy="253873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Enter what you </a:t>
            </a:r>
            <a:r>
              <a:rPr sz="3200" spc="-5" dirty="0">
                <a:latin typeface="Arial"/>
                <a:cs typeface="Arial"/>
              </a:rPr>
              <a:t>are looking </a:t>
            </a:r>
            <a:r>
              <a:rPr sz="3200" dirty="0">
                <a:latin typeface="Arial"/>
                <a:cs typeface="Arial"/>
              </a:rPr>
              <a:t>for </a:t>
            </a:r>
            <a:r>
              <a:rPr sz="3200" spc="-5" dirty="0">
                <a:latin typeface="Arial"/>
                <a:cs typeface="Arial"/>
              </a:rPr>
              <a:t>in the  </a:t>
            </a:r>
            <a:r>
              <a:rPr sz="3200" dirty="0">
                <a:latin typeface="Arial"/>
                <a:cs typeface="Arial"/>
              </a:rPr>
              <a:t>search </a:t>
            </a:r>
            <a:r>
              <a:rPr sz="3200" spc="-5" dirty="0">
                <a:latin typeface="Arial"/>
                <a:cs typeface="Arial"/>
              </a:rPr>
              <a:t>field, followed </a:t>
            </a:r>
            <a:r>
              <a:rPr sz="3200" dirty="0">
                <a:latin typeface="Arial"/>
                <a:cs typeface="Arial"/>
              </a:rPr>
              <a:t>by the word </a:t>
            </a:r>
            <a:r>
              <a:rPr sz="3200" b="1" dirty="0">
                <a:latin typeface="Arial"/>
                <a:cs typeface="Arial"/>
              </a:rPr>
              <a:t>site </a:t>
            </a:r>
            <a:r>
              <a:rPr sz="3200" dirty="0">
                <a:latin typeface="Arial"/>
                <a:cs typeface="Arial"/>
              </a:rPr>
              <a:t>and  a colon (:), and then the </a:t>
            </a:r>
            <a:r>
              <a:rPr sz="3200" spc="-5" dirty="0">
                <a:latin typeface="Arial"/>
                <a:cs typeface="Arial"/>
              </a:rPr>
              <a:t>domain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name.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admission </a:t>
            </a:r>
            <a:r>
              <a:rPr sz="3200" dirty="0">
                <a:latin typeface="Arial"/>
                <a:cs typeface="Arial"/>
              </a:rPr>
              <a:t>site: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  <a:hlinkClick r:id="rId2"/>
              </a:rPr>
              <a:t>www.utoronto.ac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990" y="500379"/>
            <a:ext cx="80378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Before </a:t>
            </a:r>
            <a:r>
              <a:rPr spc="-10" dirty="0"/>
              <a:t>you </a:t>
            </a:r>
            <a:r>
              <a:rPr spc="-5" dirty="0"/>
              <a:t>click to view the</a:t>
            </a:r>
            <a:r>
              <a:rPr dirty="0"/>
              <a:t> </a:t>
            </a:r>
            <a:r>
              <a:rPr spc="-10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7957820" cy="39751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marR="326390" indent="-342900">
              <a:lnSpc>
                <a:spcPct val="74400"/>
              </a:lnSpc>
              <a:spcBef>
                <a:spcPts val="9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Evaluating Web </a:t>
            </a:r>
            <a:r>
              <a:rPr sz="2800" dirty="0">
                <a:latin typeface="Arial"/>
                <a:cs typeface="Arial"/>
              </a:rPr>
              <a:t>pages skilfully requires you to  do </a:t>
            </a:r>
            <a:r>
              <a:rPr sz="2800" spc="-5" dirty="0">
                <a:latin typeface="Arial"/>
                <a:cs typeface="Arial"/>
              </a:rPr>
              <a:t>two things </a:t>
            </a:r>
            <a:r>
              <a:rPr sz="2800" dirty="0">
                <a:latin typeface="Arial"/>
                <a:cs typeface="Arial"/>
              </a:rPr>
              <a:t>at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once: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350">
              <a:latin typeface="Arial"/>
              <a:cs typeface="Arial"/>
            </a:endParaRPr>
          </a:p>
          <a:p>
            <a:pPr marL="355600" marR="421640" indent="-342900">
              <a:lnSpc>
                <a:spcPct val="743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Train </a:t>
            </a:r>
            <a:r>
              <a:rPr sz="2800" dirty="0">
                <a:latin typeface="Arial"/>
                <a:cs typeface="Arial"/>
              </a:rPr>
              <a:t>your eye and your fingers to </a:t>
            </a:r>
            <a:r>
              <a:rPr sz="2800" spc="-5" dirty="0">
                <a:latin typeface="Arial"/>
                <a:cs typeface="Arial"/>
              </a:rPr>
              <a:t>employ </a:t>
            </a:r>
            <a:r>
              <a:rPr sz="2800" dirty="0">
                <a:latin typeface="Arial"/>
                <a:cs typeface="Arial"/>
              </a:rPr>
              <a:t>a  series of </a:t>
            </a:r>
            <a:r>
              <a:rPr sz="2800" spc="-5" dirty="0">
                <a:latin typeface="Arial"/>
                <a:cs typeface="Arial"/>
              </a:rPr>
              <a:t>techniques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help </a:t>
            </a:r>
            <a:r>
              <a:rPr sz="2800" dirty="0">
                <a:latin typeface="Arial"/>
                <a:cs typeface="Arial"/>
              </a:rPr>
              <a:t>you quickly </a:t>
            </a:r>
            <a:r>
              <a:rPr sz="2800" spc="-5" dirty="0">
                <a:latin typeface="Arial"/>
                <a:cs typeface="Arial"/>
              </a:rPr>
              <a:t>find  what </a:t>
            </a:r>
            <a:r>
              <a:rPr sz="2800" dirty="0">
                <a:latin typeface="Arial"/>
                <a:cs typeface="Arial"/>
              </a:rPr>
              <a:t>you need to know about 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Web.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350">
              <a:latin typeface="Arial"/>
              <a:cs typeface="Arial"/>
            </a:endParaRPr>
          </a:p>
          <a:p>
            <a:pPr marL="355600" marR="5080" indent="-342900">
              <a:lnSpc>
                <a:spcPct val="743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Train </a:t>
            </a:r>
            <a:r>
              <a:rPr sz="2800" dirty="0">
                <a:latin typeface="Arial"/>
                <a:cs typeface="Arial"/>
              </a:rPr>
              <a:t>your </a:t>
            </a:r>
            <a:r>
              <a:rPr sz="2800" spc="-5" dirty="0">
                <a:latin typeface="Arial"/>
                <a:cs typeface="Arial"/>
              </a:rPr>
              <a:t>mind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think </a:t>
            </a:r>
            <a:r>
              <a:rPr sz="2800" dirty="0">
                <a:latin typeface="Arial"/>
                <a:cs typeface="Arial"/>
              </a:rPr>
              <a:t>critically, even  suspiciously by asking a series </a:t>
            </a:r>
            <a:r>
              <a:rPr sz="2800" spc="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questions that  </a:t>
            </a:r>
            <a:r>
              <a:rPr sz="2800" spc="-5" dirty="0">
                <a:latin typeface="Arial"/>
                <a:cs typeface="Arial"/>
              </a:rPr>
              <a:t>will help </a:t>
            </a:r>
            <a:r>
              <a:rPr sz="2800" dirty="0">
                <a:latin typeface="Arial"/>
                <a:cs typeface="Arial"/>
              </a:rPr>
              <a:t>you decide how </a:t>
            </a:r>
            <a:r>
              <a:rPr sz="2800" spc="-5" dirty="0">
                <a:latin typeface="Arial"/>
                <a:cs typeface="Arial"/>
              </a:rPr>
              <a:t>much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Web </a:t>
            </a:r>
            <a:r>
              <a:rPr sz="2800" dirty="0">
                <a:latin typeface="Arial"/>
                <a:cs typeface="Arial"/>
              </a:rPr>
              <a:t>page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to  be trusted.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766695" marR="5080" indent="-231267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Reality of searching </a:t>
            </a:r>
            <a:r>
              <a:rPr spc="-10" dirty="0"/>
              <a:t>on</a:t>
            </a:r>
            <a:r>
              <a:rPr spc="-65" dirty="0"/>
              <a:t> </a:t>
            </a:r>
            <a:r>
              <a:rPr dirty="0"/>
              <a:t>the  </a:t>
            </a:r>
            <a:r>
              <a:rPr spc="-5" dirty="0"/>
              <a:t>Internet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750809" cy="419862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080" indent="-342900">
              <a:lnSpc>
                <a:spcPts val="322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No </a:t>
            </a:r>
            <a:r>
              <a:rPr sz="3200" b="1" dirty="0">
                <a:latin typeface="Arial"/>
                <a:cs typeface="Arial"/>
              </a:rPr>
              <a:t>two </a:t>
            </a:r>
            <a:r>
              <a:rPr sz="3200" b="1" spc="-5" dirty="0">
                <a:latin typeface="Arial"/>
                <a:cs typeface="Arial"/>
              </a:rPr>
              <a:t>similar </a:t>
            </a:r>
            <a:r>
              <a:rPr sz="3200" b="1" dirty="0">
                <a:latin typeface="Arial"/>
                <a:cs typeface="Arial"/>
              </a:rPr>
              <a:t>searches </a:t>
            </a:r>
            <a:r>
              <a:rPr sz="3200" dirty="0">
                <a:latin typeface="Arial"/>
                <a:cs typeface="Arial"/>
              </a:rPr>
              <a:t>on the Internet  </a:t>
            </a:r>
            <a:r>
              <a:rPr sz="3200" spc="-5" dirty="0">
                <a:latin typeface="Arial"/>
                <a:cs typeface="Arial"/>
              </a:rPr>
              <a:t>will </a:t>
            </a:r>
            <a:r>
              <a:rPr sz="3200" dirty="0">
                <a:latin typeface="Arial"/>
                <a:cs typeface="Arial"/>
              </a:rPr>
              <a:t>show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same hit </a:t>
            </a:r>
            <a:r>
              <a:rPr sz="3200" spc="-5" dirty="0">
                <a:latin typeface="Arial"/>
                <a:cs typeface="Arial"/>
              </a:rPr>
              <a:t>results.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150">
              <a:latin typeface="Arial"/>
              <a:cs typeface="Arial"/>
            </a:endParaRPr>
          </a:p>
          <a:p>
            <a:pPr marL="355600" marR="6985" indent="-342900" algn="just">
              <a:lnSpc>
                <a:spcPct val="84000"/>
              </a:lnSpc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information </a:t>
            </a:r>
            <a:r>
              <a:rPr sz="3200" dirty="0">
                <a:latin typeface="Arial"/>
                <a:cs typeface="Arial"/>
              </a:rPr>
              <a:t>on the Internet </a:t>
            </a:r>
            <a:r>
              <a:rPr sz="3200" b="1" dirty="0">
                <a:latin typeface="Arial"/>
                <a:cs typeface="Arial"/>
              </a:rPr>
              <a:t>changes  </a:t>
            </a:r>
            <a:r>
              <a:rPr sz="320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minute </a:t>
            </a:r>
            <a:r>
              <a:rPr sz="3200" dirty="0">
                <a:latin typeface="Arial"/>
                <a:cs typeface="Arial"/>
              </a:rPr>
              <a:t>and Web sites that </a:t>
            </a:r>
            <a:r>
              <a:rPr sz="3200" spc="-5" dirty="0">
                <a:latin typeface="Arial"/>
                <a:cs typeface="Arial"/>
              </a:rPr>
              <a:t>is available  </a:t>
            </a:r>
            <a:r>
              <a:rPr sz="3200" dirty="0">
                <a:latin typeface="Arial"/>
                <a:cs typeface="Arial"/>
              </a:rPr>
              <a:t>today </a:t>
            </a:r>
            <a:r>
              <a:rPr sz="3200" spc="-5" dirty="0">
                <a:latin typeface="Arial"/>
                <a:cs typeface="Arial"/>
              </a:rPr>
              <a:t>may </a:t>
            </a:r>
            <a:r>
              <a:rPr sz="3200" dirty="0">
                <a:latin typeface="Arial"/>
                <a:cs typeface="Arial"/>
              </a:rPr>
              <a:t>not </a:t>
            </a:r>
            <a:r>
              <a:rPr sz="3200" spc="-5" dirty="0">
                <a:latin typeface="Arial"/>
                <a:cs typeface="Arial"/>
              </a:rPr>
              <a:t>be </a:t>
            </a:r>
            <a:r>
              <a:rPr sz="3200" dirty="0">
                <a:latin typeface="Arial"/>
                <a:cs typeface="Arial"/>
              </a:rPr>
              <a:t>there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tomorrow.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200">
              <a:latin typeface="Arial"/>
              <a:cs typeface="Arial"/>
            </a:endParaRPr>
          </a:p>
          <a:p>
            <a:pPr marL="355600" marR="344805" indent="-342900">
              <a:lnSpc>
                <a:spcPts val="3229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You can not </a:t>
            </a:r>
            <a:r>
              <a:rPr sz="3200" b="1" dirty="0">
                <a:latin typeface="Arial"/>
                <a:cs typeface="Arial"/>
              </a:rPr>
              <a:t>believe everything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10" dirty="0">
                <a:latin typeface="Arial"/>
                <a:cs typeface="Arial"/>
              </a:rPr>
              <a:t>is  </a:t>
            </a:r>
            <a:r>
              <a:rPr sz="3200" dirty="0">
                <a:latin typeface="Arial"/>
                <a:cs typeface="Arial"/>
              </a:rPr>
              <a:t>posted on the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Internet.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990" y="500379"/>
            <a:ext cx="80378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Before </a:t>
            </a:r>
            <a:r>
              <a:rPr spc="-10" dirty="0"/>
              <a:t>you </a:t>
            </a:r>
            <a:r>
              <a:rPr spc="-5" dirty="0"/>
              <a:t>click to view the</a:t>
            </a:r>
            <a:r>
              <a:rPr dirty="0"/>
              <a:t> </a:t>
            </a:r>
            <a:r>
              <a:rPr spc="-10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66215"/>
            <a:ext cx="7676515" cy="3907154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5"/>
              </a:spcBef>
              <a:buFont typeface="Arial"/>
              <a:buChar char="•"/>
              <a:tabLst>
                <a:tab pos="355600" algn="l"/>
              </a:tabLst>
            </a:pPr>
            <a:r>
              <a:rPr sz="4800" b="1" spc="-10" dirty="0">
                <a:latin typeface="Arial"/>
                <a:cs typeface="Arial"/>
              </a:rPr>
              <a:t>Look at </a:t>
            </a:r>
            <a:r>
              <a:rPr sz="4800" b="1" spc="-5" dirty="0">
                <a:latin typeface="Arial"/>
                <a:cs typeface="Arial"/>
              </a:rPr>
              <a:t>the</a:t>
            </a:r>
            <a:r>
              <a:rPr sz="4800" b="1" spc="-25" dirty="0">
                <a:latin typeface="Arial"/>
                <a:cs typeface="Arial"/>
              </a:rPr>
              <a:t> </a:t>
            </a:r>
            <a:r>
              <a:rPr sz="4800" b="1" dirty="0">
                <a:latin typeface="Arial"/>
                <a:cs typeface="Arial"/>
              </a:rPr>
              <a:t>URL</a:t>
            </a:r>
            <a:endParaRPr sz="4800">
              <a:latin typeface="Arial"/>
              <a:cs typeface="Arial"/>
            </a:endParaRPr>
          </a:p>
          <a:p>
            <a:pPr marL="355600" marR="5080" indent="-342900">
              <a:lnSpc>
                <a:spcPts val="3579"/>
              </a:lnSpc>
              <a:spcBef>
                <a:spcPts val="9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Is it somebody’s personal Web </a:t>
            </a:r>
            <a:r>
              <a:rPr sz="3200" b="1" spc="-5" dirty="0">
                <a:latin typeface="Arial"/>
                <a:cs typeface="Arial"/>
              </a:rPr>
              <a:t>site or  </a:t>
            </a:r>
            <a:r>
              <a:rPr sz="3200" b="1" dirty="0">
                <a:latin typeface="Arial"/>
                <a:cs typeface="Arial"/>
              </a:rPr>
              <a:t>page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~ or % or </a:t>
            </a:r>
            <a:r>
              <a:rPr sz="3200" b="1" dirty="0">
                <a:latin typeface="Arial"/>
                <a:cs typeface="Arial"/>
              </a:rPr>
              <a:t>users </a:t>
            </a:r>
            <a:r>
              <a:rPr sz="3200" spc="-5" dirty="0">
                <a:latin typeface="Arial"/>
                <a:cs typeface="Arial"/>
              </a:rPr>
              <a:t>or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members</a:t>
            </a:r>
            <a:endParaRPr sz="3200">
              <a:latin typeface="Arial"/>
              <a:cs typeface="Arial"/>
            </a:endParaRPr>
          </a:p>
          <a:p>
            <a:pPr marL="355600" marR="153670" indent="-342900">
              <a:lnSpc>
                <a:spcPts val="359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  <a:tab pos="5498465" algn="l"/>
              </a:tabLst>
            </a:pPr>
            <a:r>
              <a:rPr sz="3200" dirty="0">
                <a:latin typeface="Arial"/>
                <a:cs typeface="Arial"/>
              </a:rPr>
              <a:t>Look </a:t>
            </a:r>
            <a:r>
              <a:rPr sz="3200" spc="-5" dirty="0">
                <a:latin typeface="Arial"/>
                <a:cs typeface="Arial"/>
              </a:rPr>
              <a:t>for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personal name	- personal  Web site </a:t>
            </a:r>
            <a:r>
              <a:rPr sz="3200" spc="-5" dirty="0">
                <a:latin typeface="Arial"/>
                <a:cs typeface="Arial"/>
              </a:rPr>
              <a:t>are </a:t>
            </a:r>
            <a:r>
              <a:rPr sz="3200" dirty="0">
                <a:latin typeface="Arial"/>
                <a:cs typeface="Arial"/>
              </a:rPr>
              <a:t>not necessarily </a:t>
            </a:r>
            <a:r>
              <a:rPr sz="3200" b="1" dirty="0">
                <a:latin typeface="Arial"/>
                <a:cs typeface="Arial"/>
              </a:rPr>
              <a:t>“bad”, </a:t>
            </a:r>
            <a:r>
              <a:rPr sz="3200" dirty="0">
                <a:latin typeface="Arial"/>
                <a:cs typeface="Arial"/>
              </a:rPr>
              <a:t>but  you need to </a:t>
            </a:r>
            <a:r>
              <a:rPr sz="3200" spc="-5" dirty="0">
                <a:latin typeface="Arial"/>
                <a:cs typeface="Arial"/>
              </a:rPr>
              <a:t>investigate </a:t>
            </a:r>
            <a:r>
              <a:rPr sz="3200" dirty="0">
                <a:latin typeface="Arial"/>
                <a:cs typeface="Arial"/>
              </a:rPr>
              <a:t>them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carefully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990" y="500379"/>
            <a:ext cx="80378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Before </a:t>
            </a:r>
            <a:r>
              <a:rPr spc="-10" dirty="0"/>
              <a:t>you </a:t>
            </a:r>
            <a:r>
              <a:rPr spc="-5" dirty="0"/>
              <a:t>click to view the</a:t>
            </a:r>
            <a:r>
              <a:rPr dirty="0"/>
              <a:t> </a:t>
            </a:r>
            <a:r>
              <a:rPr spc="-10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4794"/>
            <a:ext cx="8011795" cy="407606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355600" algn="l"/>
              </a:tabLst>
            </a:pPr>
            <a:r>
              <a:rPr sz="4800" b="1" spc="-5" dirty="0">
                <a:latin typeface="Arial"/>
                <a:cs typeface="Arial"/>
              </a:rPr>
              <a:t>Domain</a:t>
            </a:r>
            <a:r>
              <a:rPr sz="4800" b="1" spc="-20" dirty="0">
                <a:latin typeface="Arial"/>
                <a:cs typeface="Arial"/>
              </a:rPr>
              <a:t> </a:t>
            </a:r>
            <a:r>
              <a:rPr sz="4800" b="1" spc="-5" dirty="0">
                <a:latin typeface="Arial"/>
                <a:cs typeface="Arial"/>
              </a:rPr>
              <a:t>name</a:t>
            </a:r>
            <a:endParaRPr sz="4800">
              <a:latin typeface="Arial"/>
              <a:cs typeface="Arial"/>
            </a:endParaRPr>
          </a:p>
          <a:p>
            <a:pPr marL="355600" marR="5080" indent="-342900">
              <a:lnSpc>
                <a:spcPts val="3220"/>
              </a:lnSpc>
              <a:spcBef>
                <a:spcPts val="8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Is the domain extension appropriate </a:t>
            </a:r>
            <a:r>
              <a:rPr sz="3200" b="1" spc="-5" dirty="0">
                <a:latin typeface="Arial"/>
                <a:cs typeface="Arial"/>
              </a:rPr>
              <a:t>for  the</a:t>
            </a:r>
            <a:r>
              <a:rPr sz="3200" b="1" dirty="0">
                <a:latin typeface="Arial"/>
                <a:cs typeface="Arial"/>
              </a:rPr>
              <a:t> content?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Government </a:t>
            </a:r>
            <a:r>
              <a:rPr sz="3200" spc="-5" dirty="0">
                <a:latin typeface="Arial"/>
                <a:cs typeface="Arial"/>
              </a:rPr>
              <a:t>sites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look for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gov,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mil</a:t>
            </a:r>
            <a:endParaRPr sz="3200">
              <a:latin typeface="Arial"/>
              <a:cs typeface="Arial"/>
            </a:endParaRPr>
          </a:p>
          <a:p>
            <a:pPr marL="355600" marR="193675" indent="-342900">
              <a:lnSpc>
                <a:spcPts val="3229"/>
              </a:lnSpc>
              <a:spcBef>
                <a:spcPts val="7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Education or academic </a:t>
            </a:r>
            <a:r>
              <a:rPr sz="3200" spc="-5" dirty="0">
                <a:latin typeface="Arial"/>
                <a:cs typeface="Arial"/>
              </a:rPr>
              <a:t>sites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look for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edu,  ac</a:t>
            </a:r>
            <a:endParaRPr sz="3200">
              <a:latin typeface="Arial"/>
              <a:cs typeface="Arial"/>
            </a:endParaRPr>
          </a:p>
          <a:p>
            <a:pPr marL="355600" marR="60325" indent="-342900">
              <a:lnSpc>
                <a:spcPts val="3229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Non-profit organizations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look for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com, org,  net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4990" y="500379"/>
            <a:ext cx="80378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Before </a:t>
            </a:r>
            <a:r>
              <a:rPr spc="-10" dirty="0"/>
              <a:t>you </a:t>
            </a:r>
            <a:r>
              <a:rPr spc="-5" dirty="0"/>
              <a:t>click to view the</a:t>
            </a:r>
            <a:r>
              <a:rPr dirty="0"/>
              <a:t> </a:t>
            </a:r>
            <a:r>
              <a:rPr spc="-10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66215"/>
            <a:ext cx="7910830" cy="345122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5"/>
              </a:spcBef>
              <a:buFont typeface="Arial"/>
              <a:buChar char="•"/>
              <a:tabLst>
                <a:tab pos="355600" algn="l"/>
              </a:tabLst>
            </a:pPr>
            <a:r>
              <a:rPr sz="4800" b="1" spc="-5" dirty="0">
                <a:latin typeface="Arial"/>
                <a:cs typeface="Arial"/>
              </a:rPr>
              <a:t>Domain</a:t>
            </a:r>
            <a:r>
              <a:rPr sz="4800" b="1" spc="-20" dirty="0">
                <a:latin typeface="Arial"/>
                <a:cs typeface="Arial"/>
              </a:rPr>
              <a:t> </a:t>
            </a:r>
            <a:r>
              <a:rPr sz="4800" b="1" spc="-5" dirty="0">
                <a:latin typeface="Arial"/>
                <a:cs typeface="Arial"/>
              </a:rPr>
              <a:t>name</a:t>
            </a:r>
            <a:endParaRPr sz="4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Country code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look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</a:t>
            </a:r>
            <a:r>
              <a:rPr sz="3200" dirty="0">
                <a:latin typeface="Arial"/>
                <a:cs typeface="Arial"/>
              </a:rPr>
              <a:t> au, sa, za, uk, us,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fr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4550">
              <a:latin typeface="Arial"/>
              <a:cs typeface="Arial"/>
            </a:endParaRPr>
          </a:p>
          <a:p>
            <a:pPr marL="355600" marR="50165" indent="-342900">
              <a:lnSpc>
                <a:spcPts val="359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Country codes no longer </a:t>
            </a:r>
            <a:r>
              <a:rPr sz="3200" spc="-5" dirty="0">
                <a:latin typeface="Arial"/>
                <a:cs typeface="Arial"/>
              </a:rPr>
              <a:t>tightly </a:t>
            </a:r>
            <a:r>
              <a:rPr sz="3200" dirty="0">
                <a:latin typeface="Arial"/>
                <a:cs typeface="Arial"/>
              </a:rPr>
              <a:t>controlled  but can </a:t>
            </a:r>
            <a:r>
              <a:rPr sz="3200" spc="-5" dirty="0">
                <a:latin typeface="Arial"/>
                <a:cs typeface="Arial"/>
              </a:rPr>
              <a:t>still </a:t>
            </a:r>
            <a:r>
              <a:rPr sz="3200" dirty="0">
                <a:latin typeface="Arial"/>
                <a:cs typeface="Arial"/>
              </a:rPr>
              <a:t>indicate where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page  </a:t>
            </a:r>
            <a:r>
              <a:rPr sz="3200" spc="-5" dirty="0">
                <a:latin typeface="Arial"/>
                <a:cs typeface="Arial"/>
              </a:rPr>
              <a:t>originate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from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568325" marR="5080" indent="-551180">
              <a:lnSpc>
                <a:spcPts val="4470"/>
              </a:lnSpc>
              <a:spcBef>
                <a:spcPts val="525"/>
              </a:spcBef>
            </a:pPr>
            <a:r>
              <a:rPr spc="-10" dirty="0"/>
              <a:t>Why </a:t>
            </a:r>
            <a:r>
              <a:rPr dirty="0"/>
              <a:t>is it </a:t>
            </a:r>
            <a:r>
              <a:rPr spc="-5" dirty="0"/>
              <a:t>important to evaluate  what you find </a:t>
            </a:r>
            <a:r>
              <a:rPr dirty="0"/>
              <a:t>in </a:t>
            </a:r>
            <a:r>
              <a:rPr spc="-5" dirty="0"/>
              <a:t>the</a:t>
            </a:r>
            <a:r>
              <a:rPr spc="-30" dirty="0"/>
              <a:t> </a:t>
            </a:r>
            <a:r>
              <a:rPr spc="-15" dirty="0"/>
              <a:t>Web</a:t>
            </a:r>
            <a:r>
              <a:rPr b="0" spc="-15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8330" y="1596390"/>
            <a:ext cx="76346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Anyone </a:t>
            </a:r>
            <a:r>
              <a:rPr sz="3200" dirty="0">
                <a:latin typeface="Arial"/>
                <a:cs typeface="Arial"/>
              </a:rPr>
              <a:t>can put </a:t>
            </a:r>
            <a:r>
              <a:rPr sz="3200" spc="-5" dirty="0">
                <a:latin typeface="Arial"/>
                <a:cs typeface="Arial"/>
              </a:rPr>
              <a:t>information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Web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11729" y="2204720"/>
            <a:ext cx="3915410" cy="4227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566420" marR="5080" indent="-55118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Why </a:t>
            </a:r>
            <a:r>
              <a:rPr dirty="0"/>
              <a:t>is it </a:t>
            </a:r>
            <a:r>
              <a:rPr spc="-5" dirty="0"/>
              <a:t>important </a:t>
            </a:r>
            <a:r>
              <a:rPr dirty="0"/>
              <a:t>to</a:t>
            </a:r>
            <a:r>
              <a:rPr spc="-75" dirty="0"/>
              <a:t> </a:t>
            </a:r>
            <a:r>
              <a:rPr spc="-5" dirty="0"/>
              <a:t>evaluate  what </a:t>
            </a:r>
            <a:r>
              <a:rPr spc="-10" dirty="0"/>
              <a:t>you </a:t>
            </a:r>
            <a:r>
              <a:rPr spc="-5" dirty="0"/>
              <a:t>find </a:t>
            </a:r>
            <a:r>
              <a:rPr dirty="0"/>
              <a:t>in the</a:t>
            </a:r>
            <a:r>
              <a:rPr spc="-40" dirty="0"/>
              <a:t> </a:t>
            </a:r>
            <a:r>
              <a:rPr spc="-10" dirty="0"/>
              <a:t>Web</a:t>
            </a:r>
            <a:r>
              <a:rPr b="0" spc="-10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52650"/>
            <a:ext cx="7252334" cy="29946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116205" indent="-342900">
              <a:lnSpc>
                <a:spcPts val="3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Many pages are not </a:t>
            </a:r>
            <a:r>
              <a:rPr sz="3200" b="1" spc="-5" dirty="0">
                <a:latin typeface="Arial"/>
                <a:cs typeface="Arial"/>
              </a:rPr>
              <a:t>updated </a:t>
            </a:r>
            <a:r>
              <a:rPr sz="3200" dirty="0">
                <a:latin typeface="Arial"/>
                <a:cs typeface="Arial"/>
              </a:rPr>
              <a:t>and the  </a:t>
            </a:r>
            <a:r>
              <a:rPr sz="3200" spc="-5" dirty="0">
                <a:latin typeface="Arial"/>
                <a:cs typeface="Arial"/>
              </a:rPr>
              <a:t>information </a:t>
            </a:r>
            <a:r>
              <a:rPr sz="3200" dirty="0">
                <a:latin typeface="Arial"/>
                <a:cs typeface="Arial"/>
              </a:rPr>
              <a:t>becomes absolute.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4450">
              <a:latin typeface="Arial"/>
              <a:cs typeface="Arial"/>
            </a:endParaRPr>
          </a:p>
          <a:p>
            <a:pPr marL="355600" marR="5080" indent="-342900">
              <a:lnSpc>
                <a:spcPct val="934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No </a:t>
            </a:r>
            <a:r>
              <a:rPr sz="3200" dirty="0">
                <a:latin typeface="Arial"/>
                <a:cs typeface="Arial"/>
              </a:rPr>
              <a:t>control exist about the </a:t>
            </a:r>
            <a:r>
              <a:rPr sz="3200" b="1" dirty="0">
                <a:latin typeface="Arial"/>
                <a:cs typeface="Arial"/>
              </a:rPr>
              <a:t>quality and  trustworthiness </a:t>
            </a:r>
            <a:r>
              <a:rPr sz="3200" spc="-5" dirty="0">
                <a:latin typeface="Arial"/>
                <a:cs typeface="Arial"/>
              </a:rPr>
              <a:t>off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information  available </a:t>
            </a:r>
            <a:r>
              <a:rPr sz="3200" dirty="0">
                <a:latin typeface="Arial"/>
                <a:cs typeface="Arial"/>
              </a:rPr>
              <a:t>on the Internet.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566420" marR="5080" indent="-551180">
              <a:lnSpc>
                <a:spcPts val="4470"/>
              </a:lnSpc>
              <a:spcBef>
                <a:spcPts val="525"/>
              </a:spcBef>
            </a:pPr>
            <a:r>
              <a:rPr spc="-5" dirty="0"/>
              <a:t>Why </a:t>
            </a:r>
            <a:r>
              <a:rPr dirty="0"/>
              <a:t>is it </a:t>
            </a:r>
            <a:r>
              <a:rPr spc="-5" dirty="0"/>
              <a:t>important </a:t>
            </a:r>
            <a:r>
              <a:rPr dirty="0"/>
              <a:t>to</a:t>
            </a:r>
            <a:r>
              <a:rPr spc="-75" dirty="0"/>
              <a:t> </a:t>
            </a:r>
            <a:r>
              <a:rPr spc="-5" dirty="0"/>
              <a:t>evaluate  what </a:t>
            </a:r>
            <a:r>
              <a:rPr spc="-10" dirty="0"/>
              <a:t>you </a:t>
            </a:r>
            <a:r>
              <a:rPr spc="-5" dirty="0"/>
              <a:t>find </a:t>
            </a:r>
            <a:r>
              <a:rPr dirty="0"/>
              <a:t>in the</a:t>
            </a:r>
            <a:r>
              <a:rPr spc="-40" dirty="0"/>
              <a:t> </a:t>
            </a:r>
            <a:r>
              <a:rPr spc="-10" dirty="0"/>
              <a:t>Web</a:t>
            </a:r>
            <a:r>
              <a:rPr b="0" spc="-10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414895" cy="14236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Web pages are created </a:t>
            </a:r>
            <a:r>
              <a:rPr sz="3200" spc="-5" dirty="0">
                <a:latin typeface="Arial"/>
                <a:cs typeface="Arial"/>
              </a:rPr>
              <a:t>with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b="1" dirty="0">
                <a:latin typeface="Arial"/>
                <a:cs typeface="Arial"/>
              </a:rPr>
              <a:t>specific  purpose </a:t>
            </a:r>
            <a:r>
              <a:rPr sz="3200" spc="-5" dirty="0">
                <a:latin typeface="Arial"/>
                <a:cs typeface="Arial"/>
              </a:rPr>
              <a:t>in mind </a:t>
            </a:r>
            <a:r>
              <a:rPr sz="3200" dirty="0">
                <a:latin typeface="Arial"/>
                <a:cs typeface="Arial"/>
              </a:rPr>
              <a:t>– They do not </a:t>
            </a:r>
            <a:r>
              <a:rPr sz="3200" spc="-5" dirty="0">
                <a:latin typeface="Arial"/>
                <a:cs typeface="Arial"/>
              </a:rPr>
              <a:t>simply  </a:t>
            </a:r>
            <a:r>
              <a:rPr sz="3200" dirty="0">
                <a:latin typeface="Arial"/>
                <a:cs typeface="Arial"/>
              </a:rPr>
              <a:t>grow </a:t>
            </a:r>
            <a:r>
              <a:rPr sz="3200" spc="-10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the Web </a:t>
            </a:r>
            <a:r>
              <a:rPr sz="3200" spc="-5" dirty="0">
                <a:latin typeface="Arial"/>
                <a:cs typeface="Arial"/>
              </a:rPr>
              <a:t>like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mildew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859" y="467359"/>
            <a:ext cx="75730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88865" algn="l"/>
              </a:tabLst>
            </a:pPr>
            <a:r>
              <a:rPr sz="4400" dirty="0"/>
              <a:t>How to</a:t>
            </a:r>
            <a:r>
              <a:rPr sz="4400" spc="-10" dirty="0"/>
              <a:t> </a:t>
            </a:r>
            <a:r>
              <a:rPr sz="4400" spc="-5" dirty="0"/>
              <a:t>evaluate</a:t>
            </a:r>
            <a:r>
              <a:rPr sz="4400" spc="5" dirty="0"/>
              <a:t> </a:t>
            </a:r>
            <a:r>
              <a:rPr sz="4400" dirty="0"/>
              <a:t>a	</a:t>
            </a:r>
            <a:r>
              <a:rPr sz="4400" spc="-5" dirty="0"/>
              <a:t>Web</a:t>
            </a:r>
            <a:r>
              <a:rPr sz="4400" spc="-85" dirty="0"/>
              <a:t> </a:t>
            </a:r>
            <a:r>
              <a:rPr sz="4400" dirty="0"/>
              <a:t>Page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7380605" cy="343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Can you tell who wrote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it?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Name of page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author?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3100">
              <a:latin typeface="Arial"/>
              <a:cs typeface="Arial"/>
            </a:endParaRPr>
          </a:p>
          <a:p>
            <a:pPr marL="355600" marR="5080" indent="-342900">
              <a:lnSpc>
                <a:spcPts val="241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Name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organization, institution, agency </a:t>
            </a:r>
            <a:r>
              <a:rPr sz="2400" dirty="0">
                <a:latin typeface="Arial"/>
                <a:cs typeface="Arial"/>
              </a:rPr>
              <a:t>do </a:t>
            </a:r>
            <a:r>
              <a:rPr sz="2400" spc="-5" dirty="0">
                <a:latin typeface="Arial"/>
                <a:cs typeface="Arial"/>
              </a:rPr>
              <a:t>you  recognize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E-mail and contact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details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Authors credentials on the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subject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4397" y="2055267"/>
            <a:ext cx="657225" cy="495934"/>
            <a:chOff x="174397" y="2055267"/>
            <a:chExt cx="657225" cy="495934"/>
          </a:xfrm>
        </p:grpSpPr>
        <p:sp>
          <p:nvSpPr>
            <p:cNvPr id="5" name="object 5"/>
            <p:cNvSpPr/>
            <p:nvPr/>
          </p:nvSpPr>
          <p:spPr>
            <a:xfrm>
              <a:off x="179069" y="2059940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486409" y="0"/>
                  </a:moveTo>
                  <a:lnTo>
                    <a:pt x="486409" y="121920"/>
                  </a:lnTo>
                  <a:lnTo>
                    <a:pt x="0" y="121920"/>
                  </a:lnTo>
                  <a:lnTo>
                    <a:pt x="0" y="364489"/>
                  </a:lnTo>
                  <a:lnTo>
                    <a:pt x="486409" y="364489"/>
                  </a:lnTo>
                  <a:lnTo>
                    <a:pt x="486409" y="486410"/>
                  </a:lnTo>
                  <a:lnTo>
                    <a:pt x="647699" y="243839"/>
                  </a:lnTo>
                  <a:lnTo>
                    <a:pt x="486409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9069" y="2059940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0" y="121920"/>
                  </a:moveTo>
                  <a:lnTo>
                    <a:pt x="486409" y="121920"/>
                  </a:lnTo>
                  <a:lnTo>
                    <a:pt x="486409" y="0"/>
                  </a:lnTo>
                  <a:lnTo>
                    <a:pt x="647699" y="243839"/>
                  </a:lnTo>
                  <a:lnTo>
                    <a:pt x="486409" y="486410"/>
                  </a:lnTo>
                  <a:lnTo>
                    <a:pt x="486409" y="364489"/>
                  </a:lnTo>
                  <a:lnTo>
                    <a:pt x="0" y="364489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74397" y="2847747"/>
            <a:ext cx="657225" cy="495934"/>
            <a:chOff x="174397" y="2847747"/>
            <a:chExt cx="657225" cy="495934"/>
          </a:xfrm>
        </p:grpSpPr>
        <p:sp>
          <p:nvSpPr>
            <p:cNvPr id="8" name="object 8"/>
            <p:cNvSpPr/>
            <p:nvPr/>
          </p:nvSpPr>
          <p:spPr>
            <a:xfrm>
              <a:off x="179069" y="2852420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486409" y="0"/>
                  </a:moveTo>
                  <a:lnTo>
                    <a:pt x="486409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86409" y="364489"/>
                  </a:lnTo>
                  <a:lnTo>
                    <a:pt x="486409" y="486409"/>
                  </a:lnTo>
                  <a:lnTo>
                    <a:pt x="647699" y="243839"/>
                  </a:lnTo>
                  <a:lnTo>
                    <a:pt x="486409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9069" y="2852420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0" y="121919"/>
                  </a:moveTo>
                  <a:lnTo>
                    <a:pt x="486409" y="121919"/>
                  </a:lnTo>
                  <a:lnTo>
                    <a:pt x="486409" y="0"/>
                  </a:lnTo>
                  <a:lnTo>
                    <a:pt x="647699" y="243839"/>
                  </a:lnTo>
                  <a:lnTo>
                    <a:pt x="486409" y="486409"/>
                  </a:lnTo>
                  <a:lnTo>
                    <a:pt x="486409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74397" y="3928517"/>
            <a:ext cx="657225" cy="495934"/>
            <a:chOff x="174397" y="3928517"/>
            <a:chExt cx="657225" cy="495934"/>
          </a:xfrm>
        </p:grpSpPr>
        <p:sp>
          <p:nvSpPr>
            <p:cNvPr id="11" name="object 11"/>
            <p:cNvSpPr/>
            <p:nvPr/>
          </p:nvSpPr>
          <p:spPr>
            <a:xfrm>
              <a:off x="179069" y="3933189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486409" y="0"/>
                  </a:moveTo>
                  <a:lnTo>
                    <a:pt x="486409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86409" y="365760"/>
                  </a:lnTo>
                  <a:lnTo>
                    <a:pt x="486409" y="486410"/>
                  </a:lnTo>
                  <a:lnTo>
                    <a:pt x="647699" y="243840"/>
                  </a:lnTo>
                  <a:lnTo>
                    <a:pt x="486409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9069" y="3933189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0" y="121920"/>
                  </a:moveTo>
                  <a:lnTo>
                    <a:pt x="486409" y="121920"/>
                  </a:lnTo>
                  <a:lnTo>
                    <a:pt x="486409" y="0"/>
                  </a:lnTo>
                  <a:lnTo>
                    <a:pt x="647699" y="243840"/>
                  </a:lnTo>
                  <a:lnTo>
                    <a:pt x="486409" y="486410"/>
                  </a:lnTo>
                  <a:lnTo>
                    <a:pt x="486409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74397" y="4792117"/>
            <a:ext cx="657225" cy="495934"/>
            <a:chOff x="174397" y="4792117"/>
            <a:chExt cx="657225" cy="495934"/>
          </a:xfrm>
        </p:grpSpPr>
        <p:sp>
          <p:nvSpPr>
            <p:cNvPr id="14" name="object 14"/>
            <p:cNvSpPr/>
            <p:nvPr/>
          </p:nvSpPr>
          <p:spPr>
            <a:xfrm>
              <a:off x="179069" y="4796789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486409" y="0"/>
                  </a:moveTo>
                  <a:lnTo>
                    <a:pt x="486409" y="121920"/>
                  </a:lnTo>
                  <a:lnTo>
                    <a:pt x="0" y="121920"/>
                  </a:lnTo>
                  <a:lnTo>
                    <a:pt x="0" y="365760"/>
                  </a:lnTo>
                  <a:lnTo>
                    <a:pt x="486409" y="365760"/>
                  </a:lnTo>
                  <a:lnTo>
                    <a:pt x="486409" y="486410"/>
                  </a:lnTo>
                  <a:lnTo>
                    <a:pt x="647699" y="243840"/>
                  </a:lnTo>
                  <a:lnTo>
                    <a:pt x="486409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9069" y="4796789"/>
              <a:ext cx="647700" cy="486409"/>
            </a:xfrm>
            <a:custGeom>
              <a:avLst/>
              <a:gdLst/>
              <a:ahLst/>
              <a:cxnLst/>
              <a:rect l="l" t="t" r="r" b="b"/>
              <a:pathLst>
                <a:path w="647700" h="486410">
                  <a:moveTo>
                    <a:pt x="0" y="121920"/>
                  </a:moveTo>
                  <a:lnTo>
                    <a:pt x="486409" y="121920"/>
                  </a:lnTo>
                  <a:lnTo>
                    <a:pt x="486409" y="0"/>
                  </a:lnTo>
                  <a:lnTo>
                    <a:pt x="647699" y="243840"/>
                  </a:lnTo>
                  <a:lnTo>
                    <a:pt x="486409" y="486410"/>
                  </a:lnTo>
                  <a:lnTo>
                    <a:pt x="486409" y="365760"/>
                  </a:lnTo>
                  <a:lnTo>
                    <a:pt x="0" y="36576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859" y="467359"/>
            <a:ext cx="75730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88865" algn="l"/>
              </a:tabLst>
            </a:pPr>
            <a:r>
              <a:rPr sz="4400" dirty="0"/>
              <a:t>How to</a:t>
            </a:r>
            <a:r>
              <a:rPr sz="4400" spc="-10" dirty="0"/>
              <a:t> </a:t>
            </a:r>
            <a:r>
              <a:rPr sz="4400" spc="-5" dirty="0"/>
              <a:t>evaluate</a:t>
            </a:r>
            <a:r>
              <a:rPr sz="4400" spc="5" dirty="0"/>
              <a:t> </a:t>
            </a:r>
            <a:r>
              <a:rPr sz="4400" dirty="0"/>
              <a:t>a	</a:t>
            </a:r>
            <a:r>
              <a:rPr sz="4400" spc="-5" dirty="0"/>
              <a:t>Web</a:t>
            </a:r>
            <a:r>
              <a:rPr sz="4400" spc="-85" dirty="0"/>
              <a:t> </a:t>
            </a:r>
            <a:r>
              <a:rPr sz="4400" dirty="0"/>
              <a:t>Page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2728"/>
            <a:ext cx="8021955" cy="340614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5" dirty="0">
                <a:latin typeface="Arial"/>
                <a:cs typeface="Arial"/>
              </a:rPr>
              <a:t>Credentials </a:t>
            </a:r>
            <a:r>
              <a:rPr sz="3600" b="1" dirty="0">
                <a:latin typeface="Arial"/>
                <a:cs typeface="Arial"/>
              </a:rPr>
              <a:t>for </a:t>
            </a:r>
            <a:r>
              <a:rPr sz="3600" b="1" spc="-5" dirty="0">
                <a:latin typeface="Arial"/>
                <a:cs typeface="Arial"/>
              </a:rPr>
              <a:t>the subject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matter?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ts val="3579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  <a:tab pos="3750945" algn="l"/>
              </a:tabLst>
            </a:pPr>
            <a:r>
              <a:rPr sz="3200" dirty="0">
                <a:latin typeface="Arial"/>
                <a:cs typeface="Arial"/>
              </a:rPr>
              <a:t>Looks </a:t>
            </a: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links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to:	</a:t>
            </a:r>
            <a:r>
              <a:rPr sz="3200" dirty="0">
                <a:latin typeface="Arial"/>
                <a:cs typeface="Arial"/>
              </a:rPr>
              <a:t>“About us”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“Philosophy”  “Background”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“Biography”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4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600" b="1" spc="-10" dirty="0">
                <a:latin typeface="Arial"/>
                <a:cs typeface="Arial"/>
              </a:rPr>
              <a:t>Is it</a:t>
            </a:r>
            <a:r>
              <a:rPr sz="3600" b="1" spc="1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current?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Look </a:t>
            </a:r>
            <a:r>
              <a:rPr sz="3200" spc="-5" dirty="0">
                <a:latin typeface="Arial"/>
                <a:cs typeface="Arial"/>
              </a:rPr>
              <a:t>for “last </a:t>
            </a:r>
            <a:r>
              <a:rPr sz="3200" dirty="0">
                <a:latin typeface="Arial"/>
                <a:cs typeface="Arial"/>
              </a:rPr>
              <a:t>updated”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date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2344827"/>
            <a:ext cx="583565" cy="495934"/>
            <a:chOff x="246787" y="2344827"/>
            <a:chExt cx="583565" cy="495934"/>
          </a:xfrm>
        </p:grpSpPr>
        <p:sp>
          <p:nvSpPr>
            <p:cNvPr id="5" name="object 5"/>
            <p:cNvSpPr/>
            <p:nvPr/>
          </p:nvSpPr>
          <p:spPr>
            <a:xfrm>
              <a:off x="251460" y="234949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10"/>
                  </a:lnTo>
                  <a:lnTo>
                    <a:pt x="57404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234949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70"/>
                  </a:lnTo>
                  <a:lnTo>
                    <a:pt x="430530" y="486410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6787" y="4647337"/>
            <a:ext cx="583565" cy="495934"/>
            <a:chOff x="246787" y="4647337"/>
            <a:chExt cx="583565" cy="495934"/>
          </a:xfrm>
        </p:grpSpPr>
        <p:sp>
          <p:nvSpPr>
            <p:cNvPr id="8" name="object 8"/>
            <p:cNvSpPr/>
            <p:nvPr/>
          </p:nvSpPr>
          <p:spPr>
            <a:xfrm>
              <a:off x="251460" y="465200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60" y="465200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383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859" y="467359"/>
            <a:ext cx="75730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88865" algn="l"/>
              </a:tabLst>
            </a:pPr>
            <a:r>
              <a:rPr sz="4400" dirty="0"/>
              <a:t>How to</a:t>
            </a:r>
            <a:r>
              <a:rPr sz="4400" spc="-10" dirty="0"/>
              <a:t> </a:t>
            </a:r>
            <a:r>
              <a:rPr sz="4400" spc="-5" dirty="0"/>
              <a:t>evaluate</a:t>
            </a:r>
            <a:r>
              <a:rPr sz="4400" spc="5" dirty="0"/>
              <a:t> </a:t>
            </a:r>
            <a:r>
              <a:rPr sz="4400" dirty="0"/>
              <a:t>a	</a:t>
            </a:r>
            <a:r>
              <a:rPr sz="4400" spc="-5" dirty="0"/>
              <a:t>Web</a:t>
            </a:r>
            <a:r>
              <a:rPr sz="4400" spc="-85" dirty="0"/>
              <a:t> </a:t>
            </a:r>
            <a:r>
              <a:rPr sz="4400" dirty="0"/>
              <a:t>Page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924165" cy="3985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Are there any links to other Web</a:t>
            </a:r>
            <a:r>
              <a:rPr sz="3200" b="1" spc="-8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page?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Does </a:t>
            </a:r>
            <a:r>
              <a:rPr sz="2800" dirty="0">
                <a:latin typeface="Arial"/>
                <a:cs typeface="Arial"/>
              </a:rPr>
              <a:t>the links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open?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•"/>
            </a:pPr>
            <a:endParaRPr sz="3650">
              <a:latin typeface="Arial"/>
              <a:cs typeface="Arial"/>
            </a:endParaRPr>
          </a:p>
          <a:p>
            <a:pPr marL="355600" marR="309880" indent="-342900">
              <a:lnSpc>
                <a:spcPts val="281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Look for a link called “additional sites” </a:t>
            </a:r>
            <a:r>
              <a:rPr sz="2800" spc="-5" dirty="0">
                <a:latin typeface="Arial"/>
                <a:cs typeface="Arial"/>
              </a:rPr>
              <a:t>“related  </a:t>
            </a:r>
            <a:r>
              <a:rPr sz="2800" dirty="0">
                <a:latin typeface="Arial"/>
                <a:cs typeface="Arial"/>
              </a:rPr>
              <a:t>sites” </a:t>
            </a:r>
            <a:r>
              <a:rPr sz="2800" spc="-5" dirty="0">
                <a:latin typeface="Arial"/>
                <a:cs typeface="Arial"/>
              </a:rPr>
              <a:t>“related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links”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31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Look </a:t>
            </a:r>
            <a:r>
              <a:rPr sz="2800" b="1" spc="-5" dirty="0">
                <a:latin typeface="Arial"/>
                <a:cs typeface="Arial"/>
              </a:rPr>
              <a:t>who link to </a:t>
            </a:r>
            <a:r>
              <a:rPr sz="2800" b="1" dirty="0">
                <a:latin typeface="Arial"/>
                <a:cs typeface="Arial"/>
              </a:rPr>
              <a:t>that </a:t>
            </a:r>
            <a:r>
              <a:rPr sz="2800" b="1" spc="-5" dirty="0">
                <a:latin typeface="Arial"/>
                <a:cs typeface="Arial"/>
              </a:rPr>
              <a:t>We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page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there </a:t>
            </a:r>
            <a:r>
              <a:rPr sz="2800" spc="-5" dirty="0">
                <a:latin typeface="Arial"/>
                <a:cs typeface="Arial"/>
              </a:rPr>
              <a:t>many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links?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What </a:t>
            </a:r>
            <a:r>
              <a:rPr sz="2800" dirty="0">
                <a:latin typeface="Arial"/>
                <a:cs typeface="Arial"/>
              </a:rPr>
              <a:t>kind of </a:t>
            </a:r>
            <a:r>
              <a:rPr sz="2800" spc="-5" dirty="0">
                <a:latin typeface="Arial"/>
                <a:cs typeface="Arial"/>
              </a:rPr>
              <a:t>sites </a:t>
            </a:r>
            <a:r>
              <a:rPr sz="2800" dirty="0">
                <a:latin typeface="Arial"/>
                <a:cs typeface="Arial"/>
              </a:rPr>
              <a:t>does link to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it?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6787" y="2128927"/>
            <a:ext cx="583565" cy="494665"/>
            <a:chOff x="246787" y="2128927"/>
            <a:chExt cx="583565" cy="494665"/>
          </a:xfrm>
        </p:grpSpPr>
        <p:sp>
          <p:nvSpPr>
            <p:cNvPr id="5" name="object 5"/>
            <p:cNvSpPr/>
            <p:nvPr/>
          </p:nvSpPr>
          <p:spPr>
            <a:xfrm>
              <a:off x="251460" y="2133599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5139"/>
                  </a:lnTo>
                  <a:lnTo>
                    <a:pt x="57404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460" y="2133599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70"/>
                  </a:lnTo>
                  <a:lnTo>
                    <a:pt x="430530" y="48513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6787" y="3063647"/>
            <a:ext cx="583565" cy="495934"/>
            <a:chOff x="246787" y="3063647"/>
            <a:chExt cx="583565" cy="495934"/>
          </a:xfrm>
        </p:grpSpPr>
        <p:sp>
          <p:nvSpPr>
            <p:cNvPr id="8" name="object 8"/>
            <p:cNvSpPr/>
            <p:nvPr/>
          </p:nvSpPr>
          <p:spPr>
            <a:xfrm>
              <a:off x="251460" y="306832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256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1460" y="306832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6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46787" y="4864507"/>
            <a:ext cx="583565" cy="926465"/>
            <a:chOff x="246787" y="4864507"/>
            <a:chExt cx="583565" cy="926465"/>
          </a:xfrm>
        </p:grpSpPr>
        <p:sp>
          <p:nvSpPr>
            <p:cNvPr id="11" name="object 11"/>
            <p:cNvSpPr/>
            <p:nvPr/>
          </p:nvSpPr>
          <p:spPr>
            <a:xfrm>
              <a:off x="251460" y="486918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430530" y="0"/>
                  </a:moveTo>
                  <a:lnTo>
                    <a:pt x="430530" y="120650"/>
                  </a:lnTo>
                  <a:lnTo>
                    <a:pt x="0" y="120650"/>
                  </a:lnTo>
                  <a:lnTo>
                    <a:pt x="0" y="363220"/>
                  </a:lnTo>
                  <a:lnTo>
                    <a:pt x="430530" y="363220"/>
                  </a:lnTo>
                  <a:lnTo>
                    <a:pt x="430530" y="485140"/>
                  </a:lnTo>
                  <a:lnTo>
                    <a:pt x="574040" y="24257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1460" y="4869180"/>
              <a:ext cx="574040" cy="485140"/>
            </a:xfrm>
            <a:custGeom>
              <a:avLst/>
              <a:gdLst/>
              <a:ahLst/>
              <a:cxnLst/>
              <a:rect l="l" t="t" r="r" b="b"/>
              <a:pathLst>
                <a:path w="574040" h="485139">
                  <a:moveTo>
                    <a:pt x="0" y="120650"/>
                  </a:moveTo>
                  <a:lnTo>
                    <a:pt x="430530" y="120650"/>
                  </a:lnTo>
                  <a:lnTo>
                    <a:pt x="430530" y="0"/>
                  </a:lnTo>
                  <a:lnTo>
                    <a:pt x="574040" y="242570"/>
                  </a:lnTo>
                  <a:lnTo>
                    <a:pt x="430530" y="485140"/>
                  </a:lnTo>
                  <a:lnTo>
                    <a:pt x="430530" y="363220"/>
                  </a:lnTo>
                  <a:lnTo>
                    <a:pt x="0" y="363220"/>
                  </a:lnTo>
                  <a:lnTo>
                    <a:pt x="0" y="12065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1460" y="529971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0530" y="364489"/>
                  </a:lnTo>
                  <a:lnTo>
                    <a:pt x="430530" y="486409"/>
                  </a:lnTo>
                  <a:lnTo>
                    <a:pt x="574040" y="243839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1460" y="5299710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19"/>
                  </a:moveTo>
                  <a:lnTo>
                    <a:pt x="430530" y="121919"/>
                  </a:lnTo>
                  <a:lnTo>
                    <a:pt x="430530" y="0"/>
                  </a:lnTo>
                  <a:lnTo>
                    <a:pt x="574040" y="243839"/>
                  </a:lnTo>
                  <a:lnTo>
                    <a:pt x="430530" y="486409"/>
                  </a:lnTo>
                  <a:lnTo>
                    <a:pt x="43053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7339" y="467359"/>
            <a:ext cx="59893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Evaluating Web</a:t>
            </a:r>
            <a:r>
              <a:rPr sz="4400" spc="-65" dirty="0"/>
              <a:t> </a:t>
            </a:r>
            <a:r>
              <a:rPr sz="4400" dirty="0"/>
              <a:t>Pages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7745730" cy="4011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275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Was the page </a:t>
            </a:r>
            <a:r>
              <a:rPr sz="2800" b="1" spc="-10" dirty="0">
                <a:latin typeface="Arial"/>
                <a:cs typeface="Arial"/>
              </a:rPr>
              <a:t>put on </a:t>
            </a:r>
            <a:r>
              <a:rPr sz="2800" b="1" spc="-5" dirty="0">
                <a:latin typeface="Arial"/>
                <a:cs typeface="Arial"/>
              </a:rPr>
              <a:t>the web</a:t>
            </a:r>
            <a:r>
              <a:rPr sz="2800" b="1" spc="4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319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Inform </a:t>
            </a:r>
            <a:r>
              <a:rPr sz="2800" dirty="0">
                <a:latin typeface="Arial"/>
                <a:cs typeface="Arial"/>
              </a:rPr>
              <a:t>– give facts or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3195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Persuade </a:t>
            </a:r>
            <a:r>
              <a:rPr sz="2800" dirty="0">
                <a:latin typeface="Arial"/>
                <a:cs typeface="Arial"/>
              </a:rPr>
              <a:t>/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explain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3279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Sell </a:t>
            </a:r>
            <a:r>
              <a:rPr sz="2800" dirty="0">
                <a:latin typeface="Arial"/>
                <a:cs typeface="Arial"/>
              </a:rPr>
              <a:t>/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entice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ts val="327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Arial"/>
                <a:cs typeface="Arial"/>
              </a:rPr>
              <a:t>Is it </a:t>
            </a:r>
            <a:r>
              <a:rPr sz="2800" b="1" spc="-5" dirty="0">
                <a:latin typeface="Arial"/>
                <a:cs typeface="Arial"/>
              </a:rPr>
              <a:t>appropriate for your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purpose?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3275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Think </a:t>
            </a:r>
            <a:r>
              <a:rPr sz="2800" dirty="0">
                <a:latin typeface="Arial"/>
                <a:cs typeface="Arial"/>
              </a:rPr>
              <a:t>about the “tone” of 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page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350">
              <a:latin typeface="Arial"/>
              <a:cs typeface="Arial"/>
            </a:endParaRPr>
          </a:p>
          <a:p>
            <a:pPr marL="355600" marR="5080" indent="-342900">
              <a:lnSpc>
                <a:spcPct val="741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latin typeface="Arial"/>
                <a:cs typeface="Arial"/>
              </a:rPr>
              <a:t>Is it </a:t>
            </a:r>
            <a:r>
              <a:rPr sz="2800" b="1" spc="5" dirty="0">
                <a:latin typeface="Arial"/>
                <a:cs typeface="Arial"/>
              </a:rPr>
              <a:t>as </a:t>
            </a:r>
            <a:r>
              <a:rPr sz="2800" b="1" spc="-5" dirty="0">
                <a:latin typeface="Arial"/>
                <a:cs typeface="Arial"/>
              </a:rPr>
              <a:t>credible </a:t>
            </a:r>
            <a:r>
              <a:rPr sz="2800" b="1" dirty="0">
                <a:latin typeface="Arial"/>
                <a:cs typeface="Arial"/>
              </a:rPr>
              <a:t>and </a:t>
            </a:r>
            <a:r>
              <a:rPr sz="2800" b="1" spc="-5" dirty="0">
                <a:latin typeface="Arial"/>
                <a:cs typeface="Arial"/>
              </a:rPr>
              <a:t>useful </a:t>
            </a:r>
            <a:r>
              <a:rPr sz="2800" b="1" dirty="0">
                <a:latin typeface="Arial"/>
                <a:cs typeface="Arial"/>
              </a:rPr>
              <a:t>as </a:t>
            </a:r>
            <a:r>
              <a:rPr sz="2800" b="1" spc="-5" dirty="0">
                <a:latin typeface="Arial"/>
                <a:cs typeface="Arial"/>
              </a:rPr>
              <a:t>the resources  available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print </a:t>
            </a:r>
            <a:r>
              <a:rPr sz="2800" b="1" dirty="0">
                <a:latin typeface="Arial"/>
                <a:cs typeface="Arial"/>
              </a:rPr>
              <a:t>or </a:t>
            </a:r>
            <a:r>
              <a:rPr sz="2800" b="1" spc="-10" dirty="0">
                <a:latin typeface="Arial"/>
                <a:cs typeface="Arial"/>
              </a:rPr>
              <a:t>through </a:t>
            </a:r>
            <a:r>
              <a:rPr sz="2800" b="1" spc="-5" dirty="0">
                <a:latin typeface="Arial"/>
                <a:cs typeface="Arial"/>
              </a:rPr>
              <a:t>the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library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4397" y="1984147"/>
            <a:ext cx="586105" cy="1359535"/>
            <a:chOff x="174397" y="1984147"/>
            <a:chExt cx="586105" cy="1359535"/>
          </a:xfrm>
        </p:grpSpPr>
        <p:sp>
          <p:nvSpPr>
            <p:cNvPr id="5" name="object 5"/>
            <p:cNvSpPr/>
            <p:nvPr/>
          </p:nvSpPr>
          <p:spPr>
            <a:xfrm>
              <a:off x="179069" y="1988820"/>
              <a:ext cx="576580" cy="486409"/>
            </a:xfrm>
            <a:custGeom>
              <a:avLst/>
              <a:gdLst/>
              <a:ahLst/>
              <a:cxnLst/>
              <a:rect l="l" t="t" r="r" b="b"/>
              <a:pathLst>
                <a:path w="576580" h="486410">
                  <a:moveTo>
                    <a:pt x="431800" y="0"/>
                  </a:moveTo>
                  <a:lnTo>
                    <a:pt x="43180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1800" y="364489"/>
                  </a:lnTo>
                  <a:lnTo>
                    <a:pt x="431800" y="486409"/>
                  </a:lnTo>
                  <a:lnTo>
                    <a:pt x="576580" y="242569"/>
                  </a:lnTo>
                  <a:lnTo>
                    <a:pt x="4318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9069" y="1988820"/>
              <a:ext cx="576580" cy="486409"/>
            </a:xfrm>
            <a:custGeom>
              <a:avLst/>
              <a:gdLst/>
              <a:ahLst/>
              <a:cxnLst/>
              <a:rect l="l" t="t" r="r" b="b"/>
              <a:pathLst>
                <a:path w="576580" h="486410">
                  <a:moveTo>
                    <a:pt x="0" y="121919"/>
                  </a:moveTo>
                  <a:lnTo>
                    <a:pt x="431800" y="121919"/>
                  </a:lnTo>
                  <a:lnTo>
                    <a:pt x="431800" y="0"/>
                  </a:lnTo>
                  <a:lnTo>
                    <a:pt x="576580" y="242569"/>
                  </a:lnTo>
                  <a:lnTo>
                    <a:pt x="431800" y="486409"/>
                  </a:lnTo>
                  <a:lnTo>
                    <a:pt x="43180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069" y="2420620"/>
              <a:ext cx="576580" cy="486409"/>
            </a:xfrm>
            <a:custGeom>
              <a:avLst/>
              <a:gdLst/>
              <a:ahLst/>
              <a:cxnLst/>
              <a:rect l="l" t="t" r="r" b="b"/>
              <a:pathLst>
                <a:path w="576580" h="486410">
                  <a:moveTo>
                    <a:pt x="431800" y="0"/>
                  </a:moveTo>
                  <a:lnTo>
                    <a:pt x="43180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1800" y="364489"/>
                  </a:lnTo>
                  <a:lnTo>
                    <a:pt x="431800" y="486409"/>
                  </a:lnTo>
                  <a:lnTo>
                    <a:pt x="576580" y="242569"/>
                  </a:lnTo>
                  <a:lnTo>
                    <a:pt x="4318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9069" y="2420620"/>
              <a:ext cx="576580" cy="486409"/>
            </a:xfrm>
            <a:custGeom>
              <a:avLst/>
              <a:gdLst/>
              <a:ahLst/>
              <a:cxnLst/>
              <a:rect l="l" t="t" r="r" b="b"/>
              <a:pathLst>
                <a:path w="576580" h="486410">
                  <a:moveTo>
                    <a:pt x="0" y="121919"/>
                  </a:moveTo>
                  <a:lnTo>
                    <a:pt x="431800" y="121919"/>
                  </a:lnTo>
                  <a:lnTo>
                    <a:pt x="431800" y="0"/>
                  </a:lnTo>
                  <a:lnTo>
                    <a:pt x="576580" y="242569"/>
                  </a:lnTo>
                  <a:lnTo>
                    <a:pt x="431800" y="486409"/>
                  </a:lnTo>
                  <a:lnTo>
                    <a:pt x="43180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9069" y="2852419"/>
              <a:ext cx="576580" cy="486409"/>
            </a:xfrm>
            <a:custGeom>
              <a:avLst/>
              <a:gdLst/>
              <a:ahLst/>
              <a:cxnLst/>
              <a:rect l="l" t="t" r="r" b="b"/>
              <a:pathLst>
                <a:path w="576580" h="486410">
                  <a:moveTo>
                    <a:pt x="431800" y="0"/>
                  </a:moveTo>
                  <a:lnTo>
                    <a:pt x="431800" y="121919"/>
                  </a:lnTo>
                  <a:lnTo>
                    <a:pt x="0" y="121919"/>
                  </a:lnTo>
                  <a:lnTo>
                    <a:pt x="0" y="364489"/>
                  </a:lnTo>
                  <a:lnTo>
                    <a:pt x="431800" y="364489"/>
                  </a:lnTo>
                  <a:lnTo>
                    <a:pt x="431800" y="486409"/>
                  </a:lnTo>
                  <a:lnTo>
                    <a:pt x="576580" y="243839"/>
                  </a:lnTo>
                  <a:lnTo>
                    <a:pt x="4318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9069" y="2852419"/>
              <a:ext cx="576580" cy="486409"/>
            </a:xfrm>
            <a:custGeom>
              <a:avLst/>
              <a:gdLst/>
              <a:ahLst/>
              <a:cxnLst/>
              <a:rect l="l" t="t" r="r" b="b"/>
              <a:pathLst>
                <a:path w="576580" h="486410">
                  <a:moveTo>
                    <a:pt x="0" y="121919"/>
                  </a:moveTo>
                  <a:lnTo>
                    <a:pt x="431800" y="121919"/>
                  </a:lnTo>
                  <a:lnTo>
                    <a:pt x="431800" y="0"/>
                  </a:lnTo>
                  <a:lnTo>
                    <a:pt x="576580" y="243839"/>
                  </a:lnTo>
                  <a:lnTo>
                    <a:pt x="431800" y="486409"/>
                  </a:lnTo>
                  <a:lnTo>
                    <a:pt x="431800" y="364489"/>
                  </a:lnTo>
                  <a:lnTo>
                    <a:pt x="0" y="364489"/>
                  </a:lnTo>
                  <a:lnTo>
                    <a:pt x="0" y="12191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46787" y="5008017"/>
            <a:ext cx="583565" cy="495934"/>
            <a:chOff x="246787" y="5008017"/>
            <a:chExt cx="583565" cy="495934"/>
          </a:xfrm>
        </p:grpSpPr>
        <p:sp>
          <p:nvSpPr>
            <p:cNvPr id="12" name="object 12"/>
            <p:cNvSpPr/>
            <p:nvPr/>
          </p:nvSpPr>
          <p:spPr>
            <a:xfrm>
              <a:off x="251460" y="501268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4490"/>
                  </a:lnTo>
                  <a:lnTo>
                    <a:pt x="430530" y="364490"/>
                  </a:lnTo>
                  <a:lnTo>
                    <a:pt x="430530" y="486410"/>
                  </a:lnTo>
                  <a:lnTo>
                    <a:pt x="574040" y="24384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1460" y="5012689"/>
              <a:ext cx="574040" cy="486409"/>
            </a:xfrm>
            <a:custGeom>
              <a:avLst/>
              <a:gdLst/>
              <a:ahLst/>
              <a:cxnLst/>
              <a:rect l="l" t="t" r="r" b="b"/>
              <a:pathLst>
                <a:path w="57404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4040" y="243840"/>
                  </a:lnTo>
                  <a:lnTo>
                    <a:pt x="430530" y="486410"/>
                  </a:lnTo>
                  <a:lnTo>
                    <a:pt x="430530" y="364490"/>
                  </a:lnTo>
                  <a:lnTo>
                    <a:pt x="0" y="36449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74397" y="4144417"/>
            <a:ext cx="584835" cy="495934"/>
            <a:chOff x="174397" y="4144417"/>
            <a:chExt cx="584835" cy="495934"/>
          </a:xfrm>
        </p:grpSpPr>
        <p:sp>
          <p:nvSpPr>
            <p:cNvPr id="15" name="object 15"/>
            <p:cNvSpPr/>
            <p:nvPr/>
          </p:nvSpPr>
          <p:spPr>
            <a:xfrm>
              <a:off x="179069" y="414908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430530" y="0"/>
                  </a:moveTo>
                  <a:lnTo>
                    <a:pt x="430530" y="121920"/>
                  </a:lnTo>
                  <a:lnTo>
                    <a:pt x="0" y="121920"/>
                  </a:lnTo>
                  <a:lnTo>
                    <a:pt x="0" y="364490"/>
                  </a:lnTo>
                  <a:lnTo>
                    <a:pt x="430530" y="364490"/>
                  </a:lnTo>
                  <a:lnTo>
                    <a:pt x="430530" y="486410"/>
                  </a:lnTo>
                  <a:lnTo>
                    <a:pt x="575310" y="243840"/>
                  </a:lnTo>
                  <a:lnTo>
                    <a:pt x="43053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9069" y="4149089"/>
              <a:ext cx="575310" cy="486409"/>
            </a:xfrm>
            <a:custGeom>
              <a:avLst/>
              <a:gdLst/>
              <a:ahLst/>
              <a:cxnLst/>
              <a:rect l="l" t="t" r="r" b="b"/>
              <a:pathLst>
                <a:path w="575310" h="486410">
                  <a:moveTo>
                    <a:pt x="0" y="121920"/>
                  </a:moveTo>
                  <a:lnTo>
                    <a:pt x="430530" y="121920"/>
                  </a:lnTo>
                  <a:lnTo>
                    <a:pt x="430530" y="0"/>
                  </a:lnTo>
                  <a:lnTo>
                    <a:pt x="575310" y="243840"/>
                  </a:lnTo>
                  <a:lnTo>
                    <a:pt x="430530" y="486410"/>
                  </a:lnTo>
                  <a:lnTo>
                    <a:pt x="430530" y="364490"/>
                  </a:lnTo>
                  <a:lnTo>
                    <a:pt x="0" y="364490"/>
                  </a:lnTo>
                  <a:lnTo>
                    <a:pt x="0" y="1219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467359"/>
            <a:ext cx="3379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Terminology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723505" cy="14236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Internet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worldwide </a:t>
            </a:r>
            <a:r>
              <a:rPr sz="3200" dirty="0">
                <a:latin typeface="Arial"/>
                <a:cs typeface="Arial"/>
              </a:rPr>
              <a:t>collection of </a:t>
            </a:r>
            <a:r>
              <a:rPr sz="3200" spc="-5" dirty="0">
                <a:latin typeface="Arial"/>
                <a:cs typeface="Arial"/>
              </a:rPr>
              <a:t>links  </a:t>
            </a:r>
            <a:r>
              <a:rPr sz="3200" dirty="0">
                <a:latin typeface="Arial"/>
                <a:cs typeface="Arial"/>
              </a:rPr>
              <a:t>that connects businesses, </a:t>
            </a:r>
            <a:r>
              <a:rPr sz="3200" spc="-5" dirty="0">
                <a:latin typeface="Arial"/>
                <a:cs typeface="Arial"/>
              </a:rPr>
              <a:t>universities,  </a:t>
            </a:r>
            <a:r>
              <a:rPr sz="3200" dirty="0">
                <a:latin typeface="Arial"/>
                <a:cs typeface="Arial"/>
              </a:rPr>
              <a:t>education </a:t>
            </a:r>
            <a:r>
              <a:rPr sz="3200" spc="-5" dirty="0">
                <a:latin typeface="Arial"/>
                <a:cs typeface="Arial"/>
              </a:rPr>
              <a:t>institutions </a:t>
            </a:r>
            <a:r>
              <a:rPr sz="3200" dirty="0">
                <a:latin typeface="Arial"/>
                <a:cs typeface="Arial"/>
              </a:rPr>
              <a:t>and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individuals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9451" y="3682525"/>
            <a:ext cx="2751060" cy="1945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0169" y="467359"/>
            <a:ext cx="64255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07305" algn="l"/>
              </a:tabLst>
            </a:pPr>
            <a:r>
              <a:rPr sz="4400" dirty="0"/>
              <a:t>Do s</a:t>
            </a:r>
            <a:r>
              <a:rPr sz="4400" spc="-10" dirty="0"/>
              <a:t>o</a:t>
            </a:r>
            <a:r>
              <a:rPr sz="4400" spc="5" dirty="0"/>
              <a:t>m</a:t>
            </a:r>
            <a:r>
              <a:rPr sz="4400" dirty="0"/>
              <a:t>e d</a:t>
            </a:r>
            <a:r>
              <a:rPr sz="4400" spc="-10" dirty="0"/>
              <a:t>e</a:t>
            </a:r>
            <a:r>
              <a:rPr sz="4400" dirty="0"/>
              <a:t>te</a:t>
            </a:r>
            <a:r>
              <a:rPr sz="4400" spc="-10" dirty="0"/>
              <a:t>c</a:t>
            </a:r>
            <a:r>
              <a:rPr sz="4400" dirty="0"/>
              <a:t>t</a:t>
            </a:r>
            <a:r>
              <a:rPr sz="4400" spc="-5" dirty="0"/>
              <a:t>i</a:t>
            </a:r>
            <a:r>
              <a:rPr sz="4400" dirty="0"/>
              <a:t>ve	</a:t>
            </a:r>
            <a:r>
              <a:rPr sz="4400" spc="-5" dirty="0"/>
              <a:t>w</a:t>
            </a:r>
            <a:r>
              <a:rPr sz="4400" dirty="0"/>
              <a:t>o</a:t>
            </a:r>
            <a:r>
              <a:rPr sz="4400" spc="5" dirty="0"/>
              <a:t>r</a:t>
            </a:r>
            <a:r>
              <a:rPr sz="4400" dirty="0"/>
              <a:t>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7810"/>
            <a:ext cx="7205345" cy="281051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Search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URL </a:t>
            </a:r>
            <a:r>
              <a:rPr sz="3200" b="1" spc="-5" dirty="0">
                <a:latin typeface="Arial"/>
                <a:cs typeface="Arial"/>
              </a:rPr>
              <a:t>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alexa.com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Click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“Site info </a:t>
            </a:r>
            <a:r>
              <a:rPr sz="3200" dirty="0">
                <a:latin typeface="Arial"/>
                <a:cs typeface="Arial"/>
              </a:rPr>
              <a:t>for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…”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Who owns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domain?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Who </a:t>
            </a:r>
            <a:r>
              <a:rPr sz="3200" spc="-5" dirty="0">
                <a:latin typeface="Arial"/>
                <a:cs typeface="Arial"/>
              </a:rPr>
              <a:t>links the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site?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What did </a:t>
            </a:r>
            <a:r>
              <a:rPr sz="3200" spc="-5" dirty="0">
                <a:latin typeface="Arial"/>
                <a:cs typeface="Arial"/>
              </a:rPr>
              <a:t>the site look like in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past?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467359"/>
            <a:ext cx="3379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Terminology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780020" cy="390525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  <a:tab pos="4791075" algn="l"/>
                <a:tab pos="5281295" algn="l"/>
              </a:tabLst>
            </a:pPr>
            <a:r>
              <a:rPr sz="3200" b="1" dirty="0">
                <a:latin typeface="Arial"/>
                <a:cs typeface="Arial"/>
              </a:rPr>
              <a:t>World Wide Web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/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WWW	/ Net / </a:t>
            </a:r>
            <a:r>
              <a:rPr sz="3200" b="1" spc="5" dirty="0">
                <a:latin typeface="Arial"/>
                <a:cs typeface="Arial"/>
              </a:rPr>
              <a:t>Web</a:t>
            </a:r>
            <a:r>
              <a:rPr sz="3200" b="1" spc="-1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is  </a:t>
            </a:r>
            <a:r>
              <a:rPr sz="3200" dirty="0">
                <a:latin typeface="Arial"/>
                <a:cs typeface="Arial"/>
              </a:rPr>
              <a:t>a portal of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Internet</a:t>
            </a:r>
            <a:r>
              <a:rPr sz="3200" dirty="0">
                <a:latin typeface="Arial"/>
                <a:cs typeface="Arial"/>
              </a:rPr>
              <a:t>.	It consists of a  </a:t>
            </a:r>
            <a:r>
              <a:rPr sz="3200" spc="-5" dirty="0">
                <a:latin typeface="Arial"/>
                <a:cs typeface="Arial"/>
              </a:rPr>
              <a:t>collection of </a:t>
            </a:r>
            <a:r>
              <a:rPr sz="3200" dirty="0">
                <a:latin typeface="Arial"/>
                <a:cs typeface="Arial"/>
              </a:rPr>
              <a:t>documents stored on  computers around the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world.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104139" indent="-342900">
              <a:lnSpc>
                <a:spcPct val="934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Web page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document on the Internet  that can include text, pictures, sound,  video, graphics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4069" y="2636520"/>
            <a:ext cx="1440179" cy="136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467359"/>
            <a:ext cx="3379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Terminology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8001634" cy="2538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Web Site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collection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5" dirty="0">
                <a:latin typeface="Arial"/>
                <a:cs typeface="Arial"/>
              </a:rPr>
              <a:t>Web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pages.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4550">
              <a:latin typeface="Arial"/>
              <a:cs typeface="Arial"/>
            </a:endParaRPr>
          </a:p>
          <a:p>
            <a:pPr marL="355600" marR="5080" indent="-342900" algn="just">
              <a:lnSpc>
                <a:spcPts val="3590"/>
              </a:lnSpc>
              <a:buFont typeface="Arial"/>
              <a:buChar char="•"/>
              <a:tabLst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Search engine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software program </a:t>
            </a:r>
            <a:r>
              <a:rPr sz="3200" spc="-5" dirty="0">
                <a:latin typeface="Arial"/>
                <a:cs typeface="Arial"/>
              </a:rPr>
              <a:t>you  </a:t>
            </a:r>
            <a:r>
              <a:rPr sz="3200" dirty="0">
                <a:latin typeface="Arial"/>
                <a:cs typeface="Arial"/>
              </a:rPr>
              <a:t>can use to </a:t>
            </a:r>
            <a:r>
              <a:rPr sz="3200" spc="-5" dirty="0">
                <a:latin typeface="Arial"/>
                <a:cs typeface="Arial"/>
              </a:rPr>
              <a:t>find </a:t>
            </a:r>
            <a:r>
              <a:rPr sz="3200" dirty="0">
                <a:latin typeface="Arial"/>
                <a:cs typeface="Arial"/>
              </a:rPr>
              <a:t>Web sites, Web pages </a:t>
            </a:r>
            <a:r>
              <a:rPr sz="3200" spc="-5" dirty="0">
                <a:latin typeface="Arial"/>
                <a:cs typeface="Arial"/>
              </a:rPr>
              <a:t>and  </a:t>
            </a:r>
            <a:r>
              <a:rPr sz="3200" dirty="0">
                <a:latin typeface="Arial"/>
                <a:cs typeface="Arial"/>
              </a:rPr>
              <a:t>Internet</a:t>
            </a:r>
            <a:r>
              <a:rPr sz="3200" spc="-5" dirty="0">
                <a:latin typeface="Arial"/>
                <a:cs typeface="Arial"/>
              </a:rPr>
              <a:t> files.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19700" y="3859529"/>
            <a:ext cx="3200400" cy="2809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467359"/>
            <a:ext cx="3379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Terminology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8021955" cy="14236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55600" marR="5080" indent="-342900">
              <a:lnSpc>
                <a:spcPct val="93400"/>
              </a:lnSpc>
              <a:spcBef>
                <a:spcPts val="3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Web browser: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program that </a:t>
            </a:r>
            <a:r>
              <a:rPr sz="3200" spc="-5" dirty="0">
                <a:latin typeface="Arial"/>
                <a:cs typeface="Arial"/>
              </a:rPr>
              <a:t>allows  </a:t>
            </a:r>
            <a:r>
              <a:rPr sz="3200" dirty="0">
                <a:latin typeface="Arial"/>
                <a:cs typeface="Arial"/>
              </a:rPr>
              <a:t>you to view and explore </a:t>
            </a:r>
            <a:r>
              <a:rPr sz="3200" spc="-5" dirty="0">
                <a:latin typeface="Arial"/>
                <a:cs typeface="Arial"/>
              </a:rPr>
              <a:t>information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Internet e.g. Internet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Explorer.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2679" y="3214370"/>
            <a:ext cx="3096260" cy="2879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6330" y="3284220"/>
            <a:ext cx="2735580" cy="28816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29" y="467359"/>
            <a:ext cx="3379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Terminology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7567295" cy="25387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marR="1179830" indent="-342900">
              <a:lnSpc>
                <a:spcPts val="3579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Browse </a:t>
            </a:r>
            <a:r>
              <a:rPr sz="3200" dirty="0">
                <a:latin typeface="Arial"/>
                <a:cs typeface="Arial"/>
              </a:rPr>
              <a:t>to search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Internet for  </a:t>
            </a:r>
            <a:r>
              <a:rPr sz="3200" spc="-5" dirty="0">
                <a:latin typeface="Arial"/>
                <a:cs typeface="Arial"/>
              </a:rPr>
              <a:t>information.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4500">
              <a:latin typeface="Arial"/>
              <a:cs typeface="Arial"/>
            </a:endParaRPr>
          </a:p>
          <a:p>
            <a:pPr marL="355600" marR="5080" indent="-342900">
              <a:lnSpc>
                <a:spcPts val="359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Surf </a:t>
            </a:r>
            <a:r>
              <a:rPr sz="3200" dirty="0">
                <a:latin typeface="Arial"/>
                <a:cs typeface="Arial"/>
              </a:rPr>
              <a:t>- slang for browsing –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search </a:t>
            </a:r>
            <a:r>
              <a:rPr sz="3200" spc="-5" dirty="0">
                <a:latin typeface="Arial"/>
                <a:cs typeface="Arial"/>
              </a:rPr>
              <a:t>for  information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dirty="0">
                <a:latin typeface="Arial"/>
                <a:cs typeface="Arial"/>
              </a:rPr>
              <a:t> Internet.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23890" y="3859529"/>
            <a:ext cx="3168650" cy="2809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1773</Words>
  <Application>Microsoft Office PowerPoint</Application>
  <PresentationFormat>On-screen Show (4:3)</PresentationFormat>
  <Paragraphs>259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Internet Searching</vt:lpstr>
      <vt:lpstr>What is the Internet about?</vt:lpstr>
      <vt:lpstr>What is the Internet about?</vt:lpstr>
      <vt:lpstr>Reality of searching on the  Internet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Types of Web pages</vt:lpstr>
      <vt:lpstr>Advocacy Web Pages</vt:lpstr>
      <vt:lpstr>Business / Marketing Web Pages</vt:lpstr>
      <vt:lpstr>Informational Web pages</vt:lpstr>
      <vt:lpstr>News Web pages</vt:lpstr>
      <vt:lpstr>Portal Web pages</vt:lpstr>
      <vt:lpstr>Personal Web Pages</vt:lpstr>
      <vt:lpstr>Search engines</vt:lpstr>
      <vt:lpstr>Search engines</vt:lpstr>
      <vt:lpstr>Search engines</vt:lpstr>
      <vt:lpstr>Search engines</vt:lpstr>
      <vt:lpstr>Search engines</vt:lpstr>
      <vt:lpstr>Before you start to search</vt:lpstr>
      <vt:lpstr>Search Strategy</vt:lpstr>
      <vt:lpstr>Search Strategy</vt:lpstr>
      <vt:lpstr>Search Strategy</vt:lpstr>
      <vt:lpstr>Search Strategy</vt:lpstr>
      <vt:lpstr>Guidelines to successful  searching</vt:lpstr>
      <vt:lpstr>Guidelines to successful  searching</vt:lpstr>
      <vt:lpstr>Guidelines to successful  searching</vt:lpstr>
      <vt:lpstr>Guidelines to successful  searching</vt:lpstr>
      <vt:lpstr>Guidelines to successful  searching</vt:lpstr>
      <vt:lpstr>Guidelines to successful  searching</vt:lpstr>
      <vt:lpstr>Guidelines to successful  searching</vt:lpstr>
      <vt:lpstr>Guidelines to successful  searching</vt:lpstr>
      <vt:lpstr>Guidelines to successful  searching</vt:lpstr>
      <vt:lpstr>Advance search strategy</vt:lpstr>
      <vt:lpstr>Before you click to view the page</vt:lpstr>
      <vt:lpstr>Before you click to view the page</vt:lpstr>
      <vt:lpstr>Before you click to view the page</vt:lpstr>
      <vt:lpstr>Before you click to view the page</vt:lpstr>
      <vt:lpstr>Why is it important to evaluate  what you find in the Web?</vt:lpstr>
      <vt:lpstr>Why is it important to evaluate  what you find in the Web?</vt:lpstr>
      <vt:lpstr>Why is it important to evaluate  what you find in the Web?</vt:lpstr>
      <vt:lpstr>How to evaluate a Web Page</vt:lpstr>
      <vt:lpstr>How to evaluate a Web Page</vt:lpstr>
      <vt:lpstr>How to evaluate a Web Page</vt:lpstr>
      <vt:lpstr>Evaluating Web Pages</vt:lpstr>
      <vt:lpstr>Do some detective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Internet searching</dc:title>
  <dc:creator>louisa.slabbert</dc:creator>
  <cp:lastModifiedBy>HP</cp:lastModifiedBy>
  <cp:revision>1</cp:revision>
  <dcterms:created xsi:type="dcterms:W3CDTF">2020-09-20T10:07:36Z</dcterms:created>
  <dcterms:modified xsi:type="dcterms:W3CDTF">2020-09-20T10:10:58Z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2009-06-04T00:00:00Z</vt:filetime>
  </property>
  <property fmtid="{D5CDD505-2E9C-101B-9397-08002B2CF9AE}" pid="3" name="Creator">
    <vt:lpwstr>Impress</vt:lpwstr>
  </property>
  <property fmtid="{D5CDD505-2E9C-101B-9397-08002B2CF9AE}" pid="4" name="LastSaved">
    <vt:filetime>2009-06-04T00:00:00Z</vt:filetime>
  </property>
</Properties>
</file>